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2" r:id="rId5"/>
    <p:sldId id="268" r:id="rId6"/>
    <p:sldId id="261" r:id="rId7"/>
    <p:sldId id="270" r:id="rId8"/>
    <p:sldId id="263" r:id="rId9"/>
    <p:sldId id="264" r:id="rId10"/>
    <p:sldId id="265" r:id="rId11"/>
    <p:sldId id="266" r:id="rId12"/>
    <p:sldId id="271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648"/>
  </p:normalViewPr>
  <p:slideViewPr>
    <p:cSldViewPr snapToGrid="0" snapToObjects="1">
      <p:cViewPr varScale="1">
        <p:scale>
          <a:sx n="121" d="100"/>
          <a:sy n="121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3459C-C5AF-C24E-A2B3-ED5F45EC1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51F1EA-E9F2-DD4F-AC4F-790C93E5B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27BE3-DA60-AD4D-9CE4-1FFCCB552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37B-13CD-ED42-882D-2EA69D74A543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F0C06-A421-514C-AC8D-EB391156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B7DA4-3ABD-AB4F-B110-0DA438F4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3C2-3401-0B45-81A9-631399A2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75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4911-22B0-8C48-9DCB-898A9DE26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5B3F0-FD2E-924C-827E-DE8049906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D1409-5B7F-3F4B-B833-D1977022D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37B-13CD-ED42-882D-2EA69D74A543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78713-A4AF-7C4A-9127-9A12C1259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60CB4-1960-D048-89CF-0416BA1DA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3C2-3401-0B45-81A9-631399A2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0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9ABB66-1B29-9648-A104-D4A7610E81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5231C3-D4BD-AD46-8AE8-2A0CB61A3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AD971-1759-3445-9DC9-DC56E30AF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37B-13CD-ED42-882D-2EA69D74A543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A8BB4-19EC-254E-8BD7-BB566FBA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2F690-2F73-D444-9F17-E1DC9CEC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3C2-3401-0B45-81A9-631399A2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8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C41DD-9E6F-DC49-BD11-00B705EF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6A318-61EA-3B49-B42B-0E74C0E11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435BA-49EA-544A-9484-0D8C13C96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37B-13CD-ED42-882D-2EA69D74A543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82A29-ED38-164C-99CB-61FE7072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778FD-6BB3-0246-8815-14DC7279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3C2-3401-0B45-81A9-631399A2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78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4AED4-41A8-1742-A5C0-D58A50EBC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DB069-EB16-D94D-8A8C-69414677A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EC935-7AD2-C94C-B457-085718D00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37B-13CD-ED42-882D-2EA69D74A543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A2D56-C210-7A45-AC39-F4418F09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987B2-633B-FC4D-AFB9-FE00C0BC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3C2-3401-0B45-81A9-631399A2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8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F442C-8240-C045-8779-2C8712AE0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F60AF-CFBF-7347-9CF9-41C7E7787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48377-095C-9F42-A3C6-CAAB51098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21B6F-3D41-164C-A829-6470FFE8F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37B-13CD-ED42-882D-2EA69D74A543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90333-008E-9A46-B24A-E1AD49EBF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BD50C-FB66-384A-B427-9E017F4B0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3C2-3401-0B45-81A9-631399A2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5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59B07-D2D2-1E4D-9B2F-1DA1CC06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66D39-1563-3D4C-AEF3-2BEF8CE24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90B80-3375-9A47-A728-600D4279E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1BD0B6-D3CB-5C43-98F6-89811F5F4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AFFE23-15DB-DC4D-A037-E48512E09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47537-1E9E-2F4E-9A5E-1176078B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37B-13CD-ED42-882D-2EA69D74A543}" type="datetimeFigureOut">
              <a:rPr lang="en-US" smtClean="0"/>
              <a:t>1/27/21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049E30-D72A-214F-AB2A-7EB3D75D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5D5AF3-6885-C34D-BB28-630B8871B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3C2-3401-0B45-81A9-631399A2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B2590-F047-0B4A-BDE9-BCBFD76C6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58967A-E6B8-594A-BAFF-81A07AEE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37B-13CD-ED42-882D-2EA69D74A543}" type="datetimeFigureOut">
              <a:rPr lang="en-US" smtClean="0"/>
              <a:t>1/27/21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8B7E2-1BE7-534D-AEDF-A11582AC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F3581-CC26-644E-83F4-45AED8FF3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3C2-3401-0B45-81A9-631399A2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87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860082-52AA-9A48-98C2-1BD73AD1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37B-13CD-ED42-882D-2EA69D74A543}" type="datetimeFigureOut">
              <a:rPr lang="en-US" smtClean="0"/>
              <a:t>1/27/21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76C9AD-1AA3-FA4F-89BD-A394D576A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5B0DF-5360-E147-9138-9F1F6F6ED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3C2-3401-0B45-81A9-631399A2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01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AB82-96CF-A242-9357-CB8DF5FFF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C9D83-1FC6-B647-8EFC-3FE0704ED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5B65E9-8A46-474A-AAF5-6A29A53EB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DDA1E-1E20-C144-9EFD-851403C46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37B-13CD-ED42-882D-2EA69D74A543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58048-3057-2942-84DF-837123DB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E69B8-BC9C-0047-B970-46B1A590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3C2-3401-0B45-81A9-631399A2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96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ADD2A-9452-AD40-A838-D005B9534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61246B-42FB-1547-9CEB-453EA4F7E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EC29E-9499-4A4B-AB28-B69B0B6C3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EBFBA-E6BA-CF40-8406-67BDA5C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37B-13CD-ED42-882D-2EA69D74A543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12EA9-32D2-F341-AD98-CE0EA5EA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680FD-1B65-6B4A-BBE6-0436BDEB7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003C2-3401-0B45-81A9-631399A2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45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AA8976-2BE6-5D4F-9A2C-F570ABF02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40B6B-14CD-1045-864F-38C8663C1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D7CB2-0689-7446-ABD3-90F6A6D89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D037B-13CD-ED42-882D-2EA69D74A543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1D6FA-EB3D-A04E-9893-54892E52E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EA69D-201A-BF46-AB79-E6A3F59AD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003C2-3401-0B45-81A9-631399A2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6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tif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B478FE-F3CE-4C45-BC32-3FEFA10639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6818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0F575A-FFAD-C847-BEF6-21A5E23B6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588" y="406400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rgbClr val="FFFF00"/>
                </a:solidFill>
                <a:latin typeface="+mn-lt"/>
              </a:rPr>
              <a:t>The World in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5A1F1-A7FC-8440-AFE3-FCC3EFE94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588" y="3170238"/>
            <a:ext cx="9144000" cy="165576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Ashok Leyland Session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January 27, 2021 | Shiv - ABG</a:t>
            </a:r>
          </a:p>
        </p:txBody>
      </p:sp>
    </p:spTree>
    <p:extLst>
      <p:ext uri="{BB962C8B-B14F-4D97-AF65-F5344CB8AC3E}">
        <p14:creationId xmlns:p14="http://schemas.microsoft.com/office/powerpoint/2010/main" val="1446088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D7E0-0F1B-524E-80C3-2638A6C4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3E05E3-4591-2A49-A824-A6F862CC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The Company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97217-15EC-4B44-8979-55EDA9C83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Consumer changing  faster than companies</a:t>
            </a:r>
          </a:p>
          <a:p>
            <a:r>
              <a:rPr lang="en-US" b="1" dirty="0">
                <a:solidFill>
                  <a:schemeClr val="bg1"/>
                </a:solidFill>
              </a:rPr>
              <a:t>Cost rationalization</a:t>
            </a:r>
          </a:p>
          <a:p>
            <a:r>
              <a:rPr lang="en-US" b="1" dirty="0">
                <a:solidFill>
                  <a:schemeClr val="bg1"/>
                </a:solidFill>
              </a:rPr>
              <a:t>Digital business model</a:t>
            </a:r>
          </a:p>
          <a:p>
            <a:r>
              <a:rPr lang="en-US" b="1" dirty="0">
                <a:solidFill>
                  <a:schemeClr val="bg1"/>
                </a:solidFill>
              </a:rPr>
              <a:t>Health Responsibility of employees at work</a:t>
            </a:r>
          </a:p>
          <a:p>
            <a:r>
              <a:rPr lang="en-US" b="1" dirty="0">
                <a:solidFill>
                  <a:schemeClr val="bg1"/>
                </a:solidFill>
              </a:rPr>
              <a:t>Trust of society</a:t>
            </a:r>
          </a:p>
        </p:txBody>
      </p:sp>
    </p:spTree>
    <p:extLst>
      <p:ext uri="{BB962C8B-B14F-4D97-AF65-F5344CB8AC3E}">
        <p14:creationId xmlns:p14="http://schemas.microsoft.com/office/powerpoint/2010/main" val="406544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6FE2-106E-D74D-A9EC-EC2B55DE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41" y="365125"/>
            <a:ext cx="10935159" cy="1325563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Data for Ashok Leyland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D4B2216-A295-2246-B382-D57A4639CE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4339527"/>
              </p:ext>
            </p:extLst>
          </p:nvPr>
        </p:nvGraphicFramePr>
        <p:xfrm>
          <a:off x="618336" y="1825625"/>
          <a:ext cx="10935160" cy="4589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8284">
                  <a:extLst>
                    <a:ext uri="{9D8B030D-6E8A-4147-A177-3AD203B41FA5}">
                      <a16:colId xmlns:a16="http://schemas.microsoft.com/office/drawing/2014/main" val="63125936"/>
                    </a:ext>
                  </a:extLst>
                </a:gridCol>
                <a:gridCol w="1359445">
                  <a:extLst>
                    <a:ext uri="{9D8B030D-6E8A-4147-A177-3AD203B41FA5}">
                      <a16:colId xmlns:a16="http://schemas.microsoft.com/office/drawing/2014/main" val="1137446100"/>
                    </a:ext>
                  </a:extLst>
                </a:gridCol>
                <a:gridCol w="1752834">
                  <a:extLst>
                    <a:ext uri="{9D8B030D-6E8A-4147-A177-3AD203B41FA5}">
                      <a16:colId xmlns:a16="http://schemas.microsoft.com/office/drawing/2014/main" val="1214675797"/>
                    </a:ext>
                  </a:extLst>
                </a:gridCol>
                <a:gridCol w="1707007">
                  <a:extLst>
                    <a:ext uri="{9D8B030D-6E8A-4147-A177-3AD203B41FA5}">
                      <a16:colId xmlns:a16="http://schemas.microsoft.com/office/drawing/2014/main" val="1395933697"/>
                    </a:ext>
                  </a:extLst>
                </a:gridCol>
                <a:gridCol w="1764289">
                  <a:extLst>
                    <a:ext uri="{9D8B030D-6E8A-4147-A177-3AD203B41FA5}">
                      <a16:colId xmlns:a16="http://schemas.microsoft.com/office/drawing/2014/main" val="297356573"/>
                    </a:ext>
                  </a:extLst>
                </a:gridCol>
                <a:gridCol w="1553301">
                  <a:extLst>
                    <a:ext uri="{9D8B030D-6E8A-4147-A177-3AD203B41FA5}">
                      <a16:colId xmlns:a16="http://schemas.microsoft.com/office/drawing/2014/main" val="3859524784"/>
                    </a:ext>
                  </a:extLst>
                </a:gridCol>
              </a:tblGrid>
              <a:tr h="4589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904927"/>
                  </a:ext>
                </a:extLst>
              </a:tr>
              <a:tr h="458974">
                <a:tc>
                  <a:txBody>
                    <a:bodyPr/>
                    <a:lstStyle/>
                    <a:p>
                      <a:r>
                        <a:rPr lang="en-US" b="1" dirty="0"/>
                        <a:t>Railways length 000 </a:t>
                      </a:r>
                      <a:r>
                        <a:rPr lang="en-US" b="1" dirty="0" err="1"/>
                        <a:t>kms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67.4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116998"/>
                  </a:ext>
                </a:extLst>
              </a:tr>
              <a:tr h="458974">
                <a:tc>
                  <a:txBody>
                    <a:bodyPr/>
                    <a:lstStyle/>
                    <a:p>
                      <a:r>
                        <a:rPr lang="en-US" b="1" dirty="0"/>
                        <a:t>Railways Electrification 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908371"/>
                  </a:ext>
                </a:extLst>
              </a:tr>
              <a:tr h="458974">
                <a:tc>
                  <a:txBody>
                    <a:bodyPr/>
                    <a:lstStyle/>
                    <a:p>
                      <a:r>
                        <a:rPr lang="en-US" b="1" dirty="0"/>
                        <a:t>Passenger revenues </a:t>
                      </a:r>
                      <a:r>
                        <a:rPr lang="en-US" b="1" dirty="0" err="1"/>
                        <a:t>Rs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bln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96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235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422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486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511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132219"/>
                  </a:ext>
                </a:extLst>
              </a:tr>
              <a:tr h="458974">
                <a:tc>
                  <a:txBody>
                    <a:bodyPr/>
                    <a:lstStyle/>
                    <a:p>
                      <a:r>
                        <a:rPr lang="en-US" b="1" dirty="0"/>
                        <a:t>Goods Revenues </a:t>
                      </a:r>
                      <a:r>
                        <a:rPr lang="en-US" b="1" dirty="0" err="1"/>
                        <a:t>Rs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bln</a:t>
                      </a:r>
                      <a:endParaRPr lang="en-US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221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585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1058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1171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1274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52397"/>
                  </a:ext>
                </a:extLst>
              </a:tr>
              <a:tr h="458974">
                <a:tc>
                  <a:txBody>
                    <a:bodyPr/>
                    <a:lstStyle/>
                    <a:p>
                      <a:r>
                        <a:rPr lang="en-US" b="1" dirty="0"/>
                        <a:t>Road Network 000 </a:t>
                      </a:r>
                      <a:r>
                        <a:rPr lang="en-US" b="1" dirty="0" err="1"/>
                        <a:t>kms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3374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4677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5472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5898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120671"/>
                  </a:ext>
                </a:extLst>
              </a:tr>
              <a:tr h="458974">
                <a:tc>
                  <a:txBody>
                    <a:bodyPr/>
                    <a:lstStyle/>
                    <a:p>
                      <a:r>
                        <a:rPr lang="en-US" b="1" dirty="0"/>
                        <a:t>Freight Railways </a:t>
                      </a:r>
                      <a:r>
                        <a:rPr lang="en-US" b="1" dirty="0" err="1"/>
                        <a:t>BTKm</a:t>
                      </a:r>
                      <a:endParaRPr lang="en-US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600*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748871"/>
                  </a:ext>
                </a:extLst>
              </a:tr>
              <a:tr h="458974">
                <a:tc>
                  <a:txBody>
                    <a:bodyPr/>
                    <a:lstStyle/>
                    <a:p>
                      <a:r>
                        <a:rPr lang="en-US" b="1" dirty="0"/>
                        <a:t>Freight Road </a:t>
                      </a:r>
                      <a:r>
                        <a:rPr lang="en-US" b="1" dirty="0" err="1"/>
                        <a:t>BTKm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1250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2300*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807717"/>
                  </a:ext>
                </a:extLst>
              </a:tr>
              <a:tr h="458974">
                <a:tc>
                  <a:txBody>
                    <a:bodyPr/>
                    <a:lstStyle/>
                    <a:p>
                      <a:r>
                        <a:rPr lang="en-US" b="1" dirty="0"/>
                        <a:t>Goods vehicles millions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6.4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9.2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12.2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056683"/>
                  </a:ext>
                </a:extLst>
              </a:tr>
              <a:tr h="458974">
                <a:tc>
                  <a:txBody>
                    <a:bodyPr/>
                    <a:lstStyle/>
                    <a:p>
                      <a:r>
                        <a:rPr lang="en-US" b="1" dirty="0"/>
                        <a:t>Buses Millions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1.5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013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688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7E9F-13CE-814A-806D-1429CC8D8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5"/>
            <a:ext cx="12192000" cy="68360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1EF2F-4A3A-8A4F-83B7-EE4AA292DE7B}"/>
              </a:ext>
            </a:extLst>
          </p:cNvPr>
          <p:cNvSpPr txBox="1"/>
          <p:nvPr/>
        </p:nvSpPr>
        <p:spPr>
          <a:xfrm>
            <a:off x="7861736" y="3752199"/>
            <a:ext cx="3014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err="1">
                <a:solidFill>
                  <a:schemeClr val="bg1"/>
                </a:solidFill>
              </a:rPr>
              <a:t>bit.ly</a:t>
            </a:r>
            <a:r>
              <a:rPr lang="en-US" dirty="0">
                <a:solidFill>
                  <a:schemeClr val="bg1"/>
                </a:solidFill>
              </a:rPr>
              <a:t>/TRCSHIVAKUMAR</a:t>
            </a:r>
          </a:p>
        </p:txBody>
      </p:sp>
    </p:spTree>
    <p:extLst>
      <p:ext uri="{BB962C8B-B14F-4D97-AF65-F5344CB8AC3E}">
        <p14:creationId xmlns:p14="http://schemas.microsoft.com/office/powerpoint/2010/main" val="873325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0F5620-CDDE-024A-BC3E-7661C040CC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B48CA0-22AC-CC4E-9ED9-EFC761D7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116" y="365125"/>
            <a:ext cx="3804684" cy="5969574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CEE4B4-1686-F34A-AA55-4E00D100D7D7}"/>
              </a:ext>
            </a:extLst>
          </p:cNvPr>
          <p:cNvSpPr txBox="1"/>
          <p:nvPr/>
        </p:nvSpPr>
        <p:spPr>
          <a:xfrm>
            <a:off x="7609492" y="4067503"/>
            <a:ext cx="37635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World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Social regulation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India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Individual, Family, Company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8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052A84-6B89-4047-8B30-4B4F2FA432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19423-8700-5144-843A-4B661858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660" y="951907"/>
            <a:ext cx="6198140" cy="1325563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60B2C-B2E8-9847-B833-E0152BB4B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241" y="2295727"/>
            <a:ext cx="7044559" cy="388123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The big world events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India events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Basic data and what the future looks like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Impact on family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Impact on employees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Ashok Leyland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0312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57A8F8-F5D3-4042-9B9B-74F0630E3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F36005-0854-584A-9066-813B136E3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092" y="0"/>
            <a:ext cx="11196369" cy="2470826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n-lt"/>
              </a:rPr>
              <a:t>In 2021, we will see high stimulus, hi unemployment, lo interest rates, GDP growth vs a low base.</a:t>
            </a:r>
          </a:p>
        </p:txBody>
      </p:sp>
    </p:spTree>
    <p:extLst>
      <p:ext uri="{BB962C8B-B14F-4D97-AF65-F5344CB8AC3E}">
        <p14:creationId xmlns:p14="http://schemas.microsoft.com/office/powerpoint/2010/main" val="3437742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71570-DC8A-8246-9556-3CAAD23591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F36005-0854-584A-9066-813B136E3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04591" cy="5925506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Overhang of </a:t>
            </a:r>
            <a:r>
              <a:rPr lang="en-US" b="1" dirty="0" err="1">
                <a:solidFill>
                  <a:srgbClr val="FFFF00"/>
                </a:solidFill>
                <a:latin typeface="+mn-lt"/>
              </a:rPr>
              <a:t>Covid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 will be seen in 2021 and 2022.</a:t>
            </a:r>
          </a:p>
        </p:txBody>
      </p:sp>
    </p:spTree>
    <p:extLst>
      <p:ext uri="{BB962C8B-B14F-4D97-AF65-F5344CB8AC3E}">
        <p14:creationId xmlns:p14="http://schemas.microsoft.com/office/powerpoint/2010/main" val="3745709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07EB84-3D2F-964D-966E-986357D2D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869642"/>
            <a:ext cx="7280692" cy="86203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kern="12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What people will watch closely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983091-8756-684A-BE22-3A3BFFFDB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25F1DD-19E9-0B47-BAF5-16A1060A69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C80C33-60C4-8B40-A68F-3CC522A08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DF8417-8E27-9F47-9A11-7AF6CA3B47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6A7333-F8F2-D843-B675-4B02D822DA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522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36005-0854-584A-9066-813B136E3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752" y="4522156"/>
            <a:ext cx="8254983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n-lt"/>
              </a:rPr>
              <a:t>GAFT will come under regulatory control.</a:t>
            </a:r>
          </a:p>
        </p:txBody>
      </p:sp>
      <p:sp>
        <p:nvSpPr>
          <p:cNvPr id="26" name="Freeform: Shape 10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12">
            <a:extLst>
              <a:ext uri="{FF2B5EF4-FFF2-40B4-BE49-F238E27FC236}">
                <a16:creationId xmlns:a16="http://schemas.microsoft.com/office/drawing/2014/main" id="{EBA87361-6D30-46E4-834B-719CF5905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2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16">
            <a:extLst>
              <a:ext uri="{FF2B5EF4-FFF2-40B4-BE49-F238E27FC236}">
                <a16:creationId xmlns:a16="http://schemas.microsoft.com/office/drawing/2014/main" id="{D89DB1C0-FEEC-4CB6-88B2-F9C5562E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33F919-4010-9D49-B453-E7D9EDBBD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815" y="572661"/>
            <a:ext cx="2343150" cy="820102"/>
          </a:xfrm>
          <a:prstGeom prst="rect">
            <a:avLst/>
          </a:prstGeom>
        </p:spPr>
      </p:pic>
      <p:sp>
        <p:nvSpPr>
          <p:cNvPr id="29" name="Oval 18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117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0">
            <a:extLst>
              <a:ext uri="{FF2B5EF4-FFF2-40B4-BE49-F238E27FC236}">
                <a16:creationId xmlns:a16="http://schemas.microsoft.com/office/drawing/2014/main" id="{08163D1C-ED91-4D5F-A33B-CF1256B27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7709" y="780500"/>
            <a:ext cx="2852928" cy="28529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0E201C-D0F5-734E-AC1E-6D6F3EB5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302" y="1862390"/>
            <a:ext cx="1827742" cy="689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EA0642-365D-7245-A62B-280401B42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24" y="3621724"/>
            <a:ext cx="2594886" cy="2594886"/>
          </a:xfrm>
          <a:prstGeom prst="rect">
            <a:avLst/>
          </a:prstGeom>
        </p:spPr>
      </p:pic>
      <p:sp>
        <p:nvSpPr>
          <p:cNvPr id="31" name="Freeform: Shape 22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3D471F3-782A-4BA1-9CAB-FF5CDF0A7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2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30BA9-8B3D-304C-830A-7645D26F9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024" y="867634"/>
            <a:ext cx="2260711" cy="118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98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07EB84-3D2F-964D-966E-986357D2D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279" y="5353749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700" b="1" kern="12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India -What people will watch closely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610B6A-FD52-6D4E-9AD1-252E57251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E879D4-E7FA-FA40-984C-A2D44F4D93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E048FE-C341-E94A-9F59-6808C5C31F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E488F-407B-6F42-9131-FF841A3091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63AE41-50E6-034C-8D50-787506156F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5A5C3C-AFB8-2E40-9FA8-5C1A059671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3C4337-E46C-5146-88AC-57533693F14F}"/>
              </a:ext>
            </a:extLst>
          </p:cNvPr>
          <p:cNvSpPr txBox="1"/>
          <p:nvPr/>
        </p:nvSpPr>
        <p:spPr>
          <a:xfrm>
            <a:off x="7400260" y="39074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EE78F-E233-FA4C-90E5-8C7AEBE002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3672" y="3642793"/>
            <a:ext cx="2078258" cy="155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90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8029E8-315B-6540-9B05-7D3FF82DF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BB885-18D0-AE40-922C-1317AF990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02" y="2766218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The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2645D-96BB-2B4E-85CC-8D80AB5CF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02" y="3899416"/>
            <a:ext cx="6345988" cy="2958584"/>
          </a:xfrm>
        </p:spPr>
        <p:txBody>
          <a:bodyPr>
            <a:normAutofit/>
          </a:bodyPr>
          <a:lstStyle/>
          <a:p>
            <a:r>
              <a:rPr lang="en-US" sz="3200" b="1" dirty="0"/>
              <a:t>Worried about debt</a:t>
            </a:r>
          </a:p>
          <a:p>
            <a:r>
              <a:rPr lang="en-US" sz="3200" b="1" dirty="0"/>
              <a:t>Worried about kids education</a:t>
            </a:r>
          </a:p>
          <a:p>
            <a:r>
              <a:rPr lang="en-US" sz="3200" b="1" dirty="0"/>
              <a:t>Worried about aged parents</a:t>
            </a:r>
          </a:p>
          <a:p>
            <a:r>
              <a:rPr lang="en-US" sz="3200" b="1" dirty="0"/>
              <a:t>Worried about the future</a:t>
            </a:r>
          </a:p>
        </p:txBody>
      </p:sp>
    </p:spTree>
    <p:extLst>
      <p:ext uri="{BB962C8B-B14F-4D97-AF65-F5344CB8AC3E}">
        <p14:creationId xmlns:p14="http://schemas.microsoft.com/office/powerpoint/2010/main" val="3240753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A3EDBD-8DC0-DF48-AEE8-CF5A54858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06"/>
            <a:ext cx="12192000" cy="6846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BB885-18D0-AE40-922C-1317AF990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The Individual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2645D-96BB-2B4E-85CC-8D80AB5CF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Worried about employment and earnings</a:t>
            </a:r>
          </a:p>
          <a:p>
            <a:r>
              <a:rPr lang="en-US" b="1" dirty="0"/>
              <a:t>Work from where?</a:t>
            </a:r>
          </a:p>
          <a:p>
            <a:r>
              <a:rPr lang="en-US" b="1" dirty="0"/>
              <a:t>Travel?</a:t>
            </a:r>
          </a:p>
          <a:p>
            <a:r>
              <a:rPr lang="en-US" b="1" dirty="0"/>
              <a:t>Digital skills</a:t>
            </a:r>
          </a:p>
          <a:p>
            <a:r>
              <a:rPr lang="en-US" b="1" dirty="0"/>
              <a:t>Mental health</a:t>
            </a:r>
          </a:p>
        </p:txBody>
      </p:sp>
    </p:spTree>
    <p:extLst>
      <p:ext uri="{BB962C8B-B14F-4D97-AF65-F5344CB8AC3E}">
        <p14:creationId xmlns:p14="http://schemas.microsoft.com/office/powerpoint/2010/main" val="3704947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243</Words>
  <Application>Microsoft Macintosh PowerPoint</Application>
  <PresentationFormat>Widescreen</PresentationFormat>
  <Paragraphs>92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The World in 2021</vt:lpstr>
      <vt:lpstr>Structure</vt:lpstr>
      <vt:lpstr>In 2021, we will see high stimulus, hi unemployment, lo interest rates, GDP growth vs a low base.</vt:lpstr>
      <vt:lpstr>Overhang of Covid will be seen in 2021 and 2022.</vt:lpstr>
      <vt:lpstr>What people will watch closely</vt:lpstr>
      <vt:lpstr>GAFT will come under regulatory control.</vt:lpstr>
      <vt:lpstr>India -What people will watch closely</vt:lpstr>
      <vt:lpstr>The Family</vt:lpstr>
      <vt:lpstr>The Individual</vt:lpstr>
      <vt:lpstr>The Company</vt:lpstr>
      <vt:lpstr>Data for Ashok Leyland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World in 2021</dc:title>
  <dc:creator>Anusha Shetty</dc:creator>
  <cp:lastModifiedBy>Shiv Shivakumar</cp:lastModifiedBy>
  <cp:revision>9</cp:revision>
  <dcterms:created xsi:type="dcterms:W3CDTF">2021-01-26T15:47:12Z</dcterms:created>
  <dcterms:modified xsi:type="dcterms:W3CDTF">2021-01-27T05:16:55Z</dcterms:modified>
</cp:coreProperties>
</file>