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648"/>
  </p:normalViewPr>
  <p:slideViewPr>
    <p:cSldViewPr snapToGrid="0" snapToObjects="1">
      <p:cViewPr varScale="1">
        <p:scale>
          <a:sx n="121" d="100"/>
          <a:sy n="121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2F579-3DFD-F14C-B852-59B539B42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D770DE-D15B-1447-BC5B-6F2E7E120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1135-7705-0E42-9942-94D0E6FBD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31FB-DD27-7046-A3EB-3CCFE966792C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BAD38-F4EC-2542-A1EB-981C909F2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E413C-5081-D748-A75F-CE300248B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778D-CF11-5C49-BACE-80A440F0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6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E115-8630-3F46-997B-9546BB5F0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ED1CE9-8A27-7C40-8700-10475B7A5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9EBB5-22FB-A641-9621-5FC5B1CBF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31FB-DD27-7046-A3EB-3CCFE966792C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A2C3A-71D0-EE40-B3DA-F2E12499F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C0F3E-131B-AC4A-80F9-E0E929F6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778D-CF11-5C49-BACE-80A440F0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4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B35087-8407-6E43-A64C-D893417BA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5235C-C7CD-E14C-A46E-B9321DF48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4C59F-2F0B-0A4A-B807-2AD04ED5B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31FB-DD27-7046-A3EB-3CCFE966792C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8CD6D-6C0A-214E-80F7-149A62892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A634E-C24B-3341-9768-544918C9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778D-CF11-5C49-BACE-80A440F0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EBAD0-E543-F24D-83AB-160204C0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803D0-F5BD-EC43-A4F4-0AC8B6A04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C60AB-0911-8E4B-AFBC-166BD9460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31FB-DD27-7046-A3EB-3CCFE966792C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F546F-75BD-464F-B529-9148B9354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84102-98C6-0448-8345-F3097F7E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778D-CF11-5C49-BACE-80A440F0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0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1A6B6-CB90-3641-A37C-0084F068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CB656-365D-6848-B66C-7E11AF4A6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12979-1D6F-9649-8BC5-53969C4D9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31FB-DD27-7046-A3EB-3CCFE966792C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5E0FE-9574-7B43-A5B4-0FE71BC0C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64391-7B08-004B-A28A-29267B9B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778D-CF11-5C49-BACE-80A440F0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0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070B3-8FCB-6B4C-A487-523FC951F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FC522-F219-3944-8270-F67C2C22E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2A11C-C091-434C-8E63-C115DC94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FD4CA-7B70-8C42-8640-D02F06E1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31FB-DD27-7046-A3EB-3CCFE966792C}" type="datetimeFigureOut">
              <a:rPr lang="en-US" smtClean="0"/>
              <a:t>1/9/21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D75C5-F372-4B4B-9042-F1D28294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FC948-6C1E-834B-B92D-7E2B96F3B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778D-CF11-5C49-BACE-80A440F0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7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A705A-4925-8F42-91FD-79F5947A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FC619-6BE5-8F42-9C4C-E266BA86B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5FA48-0A40-8F4C-BACB-1DC20124D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4C44AD-2A88-7C4A-83EB-0E0A22EBE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1B8CCB-3676-E648-8755-0A8B377D8B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0B0F27-12E4-ED45-B26E-EC7AAC7A0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31FB-DD27-7046-A3EB-3CCFE966792C}" type="datetimeFigureOut">
              <a:rPr lang="en-US" smtClean="0"/>
              <a:t>1/9/21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8C72FC-D893-9848-A4B0-E729BED6D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7EE58D-54D5-3144-9F05-B04AB39D9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778D-CF11-5C49-BACE-80A440F0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8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5BFB6-3EAC-A144-B83A-57830EE82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28BF25-9777-C549-ACED-A73D4793A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31FB-DD27-7046-A3EB-3CCFE966792C}" type="datetimeFigureOut">
              <a:rPr lang="en-US" smtClean="0"/>
              <a:t>1/9/21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24F5E-76FF-FF44-9DCA-A77457D06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E5A69-CF9A-6448-8014-5D44EB3F0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778D-CF11-5C49-BACE-80A440F0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6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F683A8-51B1-BA44-867F-B9F50C3FB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31FB-DD27-7046-A3EB-3CCFE966792C}" type="datetimeFigureOut">
              <a:rPr lang="en-US" smtClean="0"/>
              <a:t>1/9/21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6B4A99-75B2-074B-BBD3-380D28BC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44A3F-BEA1-BA45-959A-F4B8535B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778D-CF11-5C49-BACE-80A440F0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3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97B74-D35D-8A4F-B9A1-549256A50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EC928-2A1B-C04C-974E-892CD3CBE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32665-C133-AC4B-870D-0D9B347DA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0BE1A-E332-7048-9E86-E2C96B913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31FB-DD27-7046-A3EB-3CCFE966792C}" type="datetimeFigureOut">
              <a:rPr lang="en-US" smtClean="0"/>
              <a:t>1/9/21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0D4FA-9B5D-B145-9A92-3DABB1A23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19739-BDC9-7F44-88AC-ACAAEF128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778D-CF11-5C49-BACE-80A440F0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9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10568-E4A7-F849-AC35-9401FB0D8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942501-2552-904C-BAB2-AE2F35441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82AE5-6AA4-6D40-8465-3BCB3DC2B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41238-3968-1348-8DE4-729EE8FC2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31FB-DD27-7046-A3EB-3CCFE966792C}" type="datetimeFigureOut">
              <a:rPr lang="en-US" smtClean="0"/>
              <a:t>1/9/21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4DF6A-347A-C64B-BC00-04D404D91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B5010-AA53-5449-BE35-A93439D5A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6778D-CF11-5C49-BACE-80A440F0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6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F3CD23-474A-A64D-AF32-9934414A4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EE395-20B8-7C42-92DC-9E201E5BA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608C8-E28D-9542-A8B2-208147756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431FB-DD27-7046-A3EB-3CCFE966792C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8BF22-7224-2C40-9075-310525DC5C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EC557-7675-E34C-AD3D-B393C3B92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6778D-CF11-5C49-BACE-80A440F07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9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D1252A-7445-7548-9DFB-4E332FDE44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3C4137-0E85-8047-889A-B8A2EF06A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135" y="808038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FFFF00"/>
                </a:solidFill>
                <a:latin typeface="+mn-lt"/>
              </a:rPr>
              <a:t>Strategic Decision Making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15241-7615-F842-BA5E-937674F53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135" y="3474706"/>
            <a:ext cx="9144000" cy="1655762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IIM Calcutta Session | Shiv - ABG</a:t>
            </a:r>
          </a:p>
        </p:txBody>
      </p:sp>
    </p:spTree>
    <p:extLst>
      <p:ext uri="{BB962C8B-B14F-4D97-AF65-F5344CB8AC3E}">
        <p14:creationId xmlns:p14="http://schemas.microsoft.com/office/powerpoint/2010/main" val="1416787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0DD5A0-D0D5-FE4B-8CA2-A19314627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33ABDB-CD1F-654D-8388-64EC3C95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77716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+mn-lt"/>
              </a:rPr>
              <a:t>Management by Instinct</a:t>
            </a:r>
          </a:p>
        </p:txBody>
      </p:sp>
    </p:spTree>
    <p:extLst>
      <p:ext uri="{BB962C8B-B14F-4D97-AF65-F5344CB8AC3E}">
        <p14:creationId xmlns:p14="http://schemas.microsoft.com/office/powerpoint/2010/main" val="4012979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159309-64D5-AC48-AF4D-ACF523587E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33ABDB-CD1F-654D-8388-64EC3C95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3846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Management by Hope</a:t>
            </a:r>
          </a:p>
        </p:txBody>
      </p:sp>
    </p:spTree>
    <p:extLst>
      <p:ext uri="{BB962C8B-B14F-4D97-AF65-F5344CB8AC3E}">
        <p14:creationId xmlns:p14="http://schemas.microsoft.com/office/powerpoint/2010/main" val="2910846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37CDFE-25B4-C44C-99E4-713FE6279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33ABDB-CD1F-654D-8388-64EC3C95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99692" cy="6077716"/>
          </a:xfrm>
        </p:spPr>
        <p:txBody>
          <a:bodyPr/>
          <a:lstStyle/>
          <a:p>
            <a:r>
              <a:rPr lang="en-US" b="1" dirty="0">
                <a:latin typeface="+mn-lt"/>
              </a:rPr>
              <a:t>Management by </a:t>
            </a:r>
            <a:r>
              <a:rPr lang="en-US" b="1" dirty="0" err="1">
                <a:latin typeface="+mn-lt"/>
              </a:rPr>
              <a:t>heresay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8894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3ABDB-CD1F-654D-8388-64EC3C95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77716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+mn-lt"/>
              </a:rPr>
              <a:t>It was said of Tony La Rona, the baseball manager “ every baseball manager must have a combination skills essential to the trade, part tactician, part psychologist, part river boat gambler”</a:t>
            </a:r>
          </a:p>
        </p:txBody>
      </p:sp>
    </p:spTree>
    <p:extLst>
      <p:ext uri="{BB962C8B-B14F-4D97-AF65-F5344CB8AC3E}">
        <p14:creationId xmlns:p14="http://schemas.microsoft.com/office/powerpoint/2010/main" val="1152427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2D3072-E23B-A44A-BCCA-5419198B4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F52B02-D47A-D34D-AD69-39BCA40CC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58167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64663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DD8D90-5395-8144-B49E-C7D3B6F0F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FE6FAF-17C9-9E4F-BC79-BE2E77B30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262" y="365126"/>
            <a:ext cx="10071538" cy="233158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+mn-lt"/>
              </a:rPr>
              <a:t>We make hundreds of decisions everyday</a:t>
            </a:r>
          </a:p>
        </p:txBody>
      </p:sp>
    </p:spTree>
    <p:extLst>
      <p:ext uri="{BB962C8B-B14F-4D97-AF65-F5344CB8AC3E}">
        <p14:creationId xmlns:p14="http://schemas.microsoft.com/office/powerpoint/2010/main" val="308529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504B56-AE33-2B45-B265-9647D80CFD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FE6FAF-17C9-9E4F-BC79-BE2E77B30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3" y="3429000"/>
            <a:ext cx="10515600" cy="323972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n-lt"/>
              </a:rPr>
              <a:t>Where do we make decisions at work?</a:t>
            </a:r>
            <a:br>
              <a:rPr lang="en-US" sz="3200" b="1" dirty="0">
                <a:solidFill>
                  <a:schemeClr val="bg1"/>
                </a:solidFill>
                <a:latin typeface="+mn-lt"/>
              </a:rPr>
            </a:br>
            <a:br>
              <a:rPr lang="en-US" sz="3200" b="1" dirty="0">
                <a:solidFill>
                  <a:schemeClr val="bg1"/>
                </a:solidFill>
                <a:latin typeface="+mn-lt"/>
              </a:rPr>
            </a:br>
            <a:r>
              <a:rPr lang="en-US" sz="3200" b="1" dirty="0">
                <a:solidFill>
                  <a:schemeClr val="bg1"/>
                </a:solidFill>
                <a:latin typeface="+mn-lt"/>
              </a:rPr>
              <a:t>Whom do we make decisions with?</a:t>
            </a:r>
            <a:br>
              <a:rPr lang="en-US" sz="3200" b="1" dirty="0">
                <a:solidFill>
                  <a:schemeClr val="bg1"/>
                </a:solidFill>
                <a:latin typeface="+mn-lt"/>
              </a:rPr>
            </a:br>
            <a:br>
              <a:rPr lang="en-US" sz="3200" b="1" dirty="0">
                <a:solidFill>
                  <a:schemeClr val="bg1"/>
                </a:solidFill>
                <a:latin typeface="+mn-lt"/>
              </a:rPr>
            </a:br>
            <a:r>
              <a:rPr lang="en-US" sz="3200" b="1" dirty="0">
                <a:solidFill>
                  <a:schemeClr val="bg1"/>
                </a:solidFill>
                <a:latin typeface="+mn-lt"/>
              </a:rPr>
              <a:t>Why do we need to make decisions?</a:t>
            </a:r>
          </a:p>
        </p:txBody>
      </p:sp>
    </p:spTree>
    <p:extLst>
      <p:ext uri="{BB962C8B-B14F-4D97-AF65-F5344CB8AC3E}">
        <p14:creationId xmlns:p14="http://schemas.microsoft.com/office/powerpoint/2010/main" val="2357650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BB12AB-FF1C-4542-8294-E926F10909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D91E78-F373-E74E-9B77-2EBFBC3F5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US" b="1" dirty="0"/>
              <a:t>Strategic choices are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BC27-05F7-9743-A309-BEE82AF07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168" y="1087071"/>
            <a:ext cx="4155832" cy="4351338"/>
          </a:xfrm>
        </p:spPr>
        <p:txBody>
          <a:bodyPr/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Resource allocation</a:t>
            </a:r>
          </a:p>
          <a:p>
            <a:pPr algn="r"/>
            <a:r>
              <a:rPr lang="en-US" b="1" dirty="0">
                <a:solidFill>
                  <a:srgbClr val="FF0000"/>
                </a:solidFill>
              </a:rPr>
              <a:t>Time</a:t>
            </a:r>
          </a:p>
          <a:p>
            <a:pPr algn="r"/>
            <a:r>
              <a:rPr lang="en-US" b="1" dirty="0">
                <a:solidFill>
                  <a:srgbClr val="FF0000"/>
                </a:solidFill>
              </a:rPr>
              <a:t>People</a:t>
            </a:r>
          </a:p>
          <a:p>
            <a:pPr algn="r"/>
            <a:r>
              <a:rPr lang="en-US" b="1" dirty="0">
                <a:solidFill>
                  <a:srgbClr val="FF0000"/>
                </a:solidFill>
              </a:rPr>
              <a:t>Structure</a:t>
            </a:r>
          </a:p>
          <a:p>
            <a:pPr algn="r"/>
            <a:r>
              <a:rPr lang="en-US" b="1" dirty="0">
                <a:solidFill>
                  <a:srgbClr val="FF0000"/>
                </a:solidFill>
              </a:rPr>
              <a:t>Partnerships</a:t>
            </a:r>
          </a:p>
          <a:p>
            <a:pPr algn="r"/>
            <a:r>
              <a:rPr lang="en-US" b="1" dirty="0">
                <a:solidFill>
                  <a:srgbClr val="FF0000"/>
                </a:solidFill>
              </a:rPr>
              <a:t>Brand </a:t>
            </a:r>
            <a:r>
              <a:rPr lang="en-US" b="1" dirty="0" err="1">
                <a:solidFill>
                  <a:srgbClr val="FF0000"/>
                </a:solidFill>
              </a:rPr>
              <a:t>etc</a:t>
            </a:r>
            <a:endParaRPr lang="en-US" b="1" dirty="0">
              <a:solidFill>
                <a:srgbClr val="FF0000"/>
              </a:solidFill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6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77A17-54EE-5741-8E2C-CCA1D79E4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06"/>
            <a:ext cx="12192000" cy="68460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371068-931B-2246-B75E-03C9C4530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+mn-lt"/>
              </a:rPr>
              <a:t>Strategic decisions have a cost attached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FE7FA-0775-0640-9B58-4BFBD2E4D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Time</a:t>
            </a:r>
          </a:p>
          <a:p>
            <a:r>
              <a:rPr lang="en-US" dirty="0">
                <a:solidFill>
                  <a:schemeClr val="bg1"/>
                </a:solidFill>
              </a:rPr>
              <a:t>Resources</a:t>
            </a:r>
          </a:p>
          <a:p>
            <a:r>
              <a:rPr lang="en-US" dirty="0">
                <a:solidFill>
                  <a:schemeClr val="bg1"/>
                </a:solidFill>
              </a:rPr>
              <a:t>People</a:t>
            </a:r>
          </a:p>
          <a:p>
            <a:r>
              <a:rPr lang="en-US" dirty="0">
                <a:solidFill>
                  <a:schemeClr val="bg1"/>
                </a:solidFill>
              </a:rPr>
              <a:t>Reputation</a:t>
            </a:r>
          </a:p>
        </p:txBody>
      </p:sp>
    </p:spTree>
    <p:extLst>
      <p:ext uri="{BB962C8B-B14F-4D97-AF65-F5344CB8AC3E}">
        <p14:creationId xmlns:p14="http://schemas.microsoft.com/office/powerpoint/2010/main" val="6350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DB9EB3-5424-B647-8DAB-3F0FEA429B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374FA-9BAD-EB40-80E9-E00D88741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8277"/>
            <a:ext cx="10515600" cy="2539461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+mn-lt"/>
              </a:rPr>
              <a:t>Nokia didn’t go with Android</a:t>
            </a:r>
          </a:p>
        </p:txBody>
      </p:sp>
    </p:spTree>
    <p:extLst>
      <p:ext uri="{BB962C8B-B14F-4D97-AF65-F5344CB8AC3E}">
        <p14:creationId xmlns:p14="http://schemas.microsoft.com/office/powerpoint/2010/main" val="257738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E37229-1B83-724B-8215-6457BD860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374FA-9BAD-EB40-80E9-E00D88741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154110"/>
            <a:ext cx="5257800" cy="237807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Boeing didn’t respond to Airbus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 380</a:t>
            </a:r>
          </a:p>
        </p:txBody>
      </p:sp>
    </p:spTree>
    <p:extLst>
      <p:ext uri="{BB962C8B-B14F-4D97-AF65-F5344CB8AC3E}">
        <p14:creationId xmlns:p14="http://schemas.microsoft.com/office/powerpoint/2010/main" val="1599677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02393F-C405-CA4A-B1FB-E542D61F4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06"/>
            <a:ext cx="12192000" cy="684609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83FD78-E68A-1A4E-B633-57D6A042F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>
                <a:latin typeface="+mn-lt"/>
              </a:rPr>
              <a:t>Meetings for decisions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8EA35-73CB-6048-BFDF-531A4B6A0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763"/>
            <a:ext cx="10515600" cy="4351338"/>
          </a:xfrm>
        </p:spPr>
        <p:txBody>
          <a:bodyPr/>
          <a:lstStyle/>
          <a:p>
            <a:pPr algn="r"/>
            <a:r>
              <a:rPr lang="en-US" b="1" dirty="0"/>
              <a:t>Boss has decided, so why say anything</a:t>
            </a:r>
          </a:p>
          <a:p>
            <a:pPr algn="r"/>
            <a:r>
              <a:rPr lang="en-US" b="1" dirty="0"/>
              <a:t>I will state my point</a:t>
            </a:r>
          </a:p>
          <a:p>
            <a:pPr algn="r"/>
            <a:r>
              <a:rPr lang="en-US" b="1" dirty="0"/>
              <a:t>This impacts the company</a:t>
            </a:r>
          </a:p>
          <a:p>
            <a:pPr algn="r"/>
            <a:r>
              <a:rPr lang="en-US" b="1" dirty="0"/>
              <a:t>This impact me</a:t>
            </a:r>
          </a:p>
          <a:p>
            <a:pPr algn="r"/>
            <a:r>
              <a:rPr lang="en-US" b="1" dirty="0"/>
              <a:t>We should have looked at more data</a:t>
            </a:r>
          </a:p>
          <a:p>
            <a:pPr algn="r"/>
            <a:r>
              <a:rPr lang="en-US" b="1" dirty="0"/>
              <a:t>We should have asked others</a:t>
            </a:r>
          </a:p>
          <a:p>
            <a:pPr algn="r"/>
            <a:endParaRPr lang="en-US" b="1" dirty="0"/>
          </a:p>
          <a:p>
            <a:pPr algn="r"/>
            <a:r>
              <a:rPr lang="en-US" b="1" dirty="0"/>
              <a:t>Level of meeting 50,000 feet or 5 feet?</a:t>
            </a:r>
          </a:p>
        </p:txBody>
      </p:sp>
    </p:spTree>
    <p:extLst>
      <p:ext uri="{BB962C8B-B14F-4D97-AF65-F5344CB8AC3E}">
        <p14:creationId xmlns:p14="http://schemas.microsoft.com/office/powerpoint/2010/main" val="2302155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91267F-C7A5-BD4F-953C-4FAE5D5115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33ABDB-CD1F-654D-8388-64EC3C95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25321"/>
          </a:xfrm>
        </p:spPr>
        <p:txBody>
          <a:bodyPr/>
          <a:lstStyle/>
          <a:p>
            <a:pPr algn="r"/>
            <a:r>
              <a:rPr lang="en-US" b="1" dirty="0">
                <a:solidFill>
                  <a:srgbClr val="FFFF00"/>
                </a:solidFill>
                <a:latin typeface="+mn-lt"/>
              </a:rPr>
              <a:t>Management by Models</a:t>
            </a:r>
          </a:p>
        </p:txBody>
      </p:sp>
    </p:spTree>
    <p:extLst>
      <p:ext uri="{BB962C8B-B14F-4D97-AF65-F5344CB8AC3E}">
        <p14:creationId xmlns:p14="http://schemas.microsoft.com/office/powerpoint/2010/main" val="1442364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171</Words>
  <Application>Microsoft Macintosh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Strategic Decision Making</vt:lpstr>
      <vt:lpstr>We make hundreds of decisions everyday</vt:lpstr>
      <vt:lpstr>Where do we make decisions at work?  Whom do we make decisions with?  Why do we need to make decisions?</vt:lpstr>
      <vt:lpstr>Strategic choices are about</vt:lpstr>
      <vt:lpstr>Strategic decisions have a cost attached</vt:lpstr>
      <vt:lpstr>Nokia didn’t go with Android</vt:lpstr>
      <vt:lpstr>Boeing didn’t respond to Airbus  A 380</vt:lpstr>
      <vt:lpstr>Meetings for decisions</vt:lpstr>
      <vt:lpstr>Management by Models</vt:lpstr>
      <vt:lpstr>Management by Instinct</vt:lpstr>
      <vt:lpstr>Management by Hope</vt:lpstr>
      <vt:lpstr>Management by heresay</vt:lpstr>
      <vt:lpstr>It was said of Tony La Rona, the baseball manager “ every baseball manager must have a combination skills essential to the trade, part tactician, part psychologist, part river boat gambler”</vt:lpstr>
      <vt:lpstr>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decision making</dc:title>
  <dc:creator>Shiv Shivakumar</dc:creator>
  <cp:lastModifiedBy>Shiv Shivakumar</cp:lastModifiedBy>
  <cp:revision>9</cp:revision>
  <dcterms:created xsi:type="dcterms:W3CDTF">2021-01-08T08:42:36Z</dcterms:created>
  <dcterms:modified xsi:type="dcterms:W3CDTF">2021-01-09T08:52:03Z</dcterms:modified>
</cp:coreProperties>
</file>