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646"/>
  </p:normalViewPr>
  <p:slideViewPr>
    <p:cSldViewPr snapToGrid="0" snapToObjects="1">
      <p:cViewPr varScale="1">
        <p:scale>
          <a:sx n="58" d="100"/>
          <a:sy n="58" d="100"/>
        </p:scale>
        <p:origin x="224" y="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115E7-35FC-4C41-9470-46643A172FC3}" type="datetimeFigureOut">
              <a:rPr lang="en-US" smtClean="0"/>
              <a:t>3/6/21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2A7FA3-4C07-824F-A7E0-76F78CC83158}" type="slidenum">
              <a:rPr lang="en-US" smtClean="0"/>
              <a:t>‹#›</a:t>
            </a:fld>
            <a:endParaRPr lang="en-US" dirty="0"/>
          </a:p>
        </p:txBody>
      </p:sp>
    </p:spTree>
    <p:extLst>
      <p:ext uri="{BB962C8B-B14F-4D97-AF65-F5344CB8AC3E}">
        <p14:creationId xmlns:p14="http://schemas.microsoft.com/office/powerpoint/2010/main" val="32485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F0AA-60B9-2F42-9C15-FEF6174F41D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B1B455F-D0FA-5C48-9508-E0C0F444E1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F77D74A-0A62-094F-83BF-A5B271F83315}"/>
              </a:ext>
            </a:extLst>
          </p:cNvPr>
          <p:cNvSpPr>
            <a:spLocks noGrp="1"/>
          </p:cNvSpPr>
          <p:nvPr>
            <p:ph type="dt" sz="half" idx="10"/>
          </p:nvPr>
        </p:nvSpPr>
        <p:spPr/>
        <p:txBody>
          <a:bodyPr/>
          <a:lstStyle/>
          <a:p>
            <a:fld id="{83D5E819-CFF2-5640-9F22-537092D9D09B}" type="datetime1">
              <a:rPr lang="en-IN" smtClean="0"/>
              <a:t>06/03/21</a:t>
            </a:fld>
            <a:endParaRPr lang="en-US" dirty="0"/>
          </a:p>
        </p:txBody>
      </p:sp>
      <p:sp>
        <p:nvSpPr>
          <p:cNvPr id="5" name="Footer Placeholder 4">
            <a:extLst>
              <a:ext uri="{FF2B5EF4-FFF2-40B4-BE49-F238E27FC236}">
                <a16:creationId xmlns:a16="http://schemas.microsoft.com/office/drawing/2014/main" id="{31AF8E18-7E9E-6F4F-A89D-7EC85C206D92}"/>
              </a:ext>
            </a:extLst>
          </p:cNvPr>
          <p:cNvSpPr>
            <a:spLocks noGrp="1"/>
          </p:cNvSpPr>
          <p:nvPr>
            <p:ph type="ftr" sz="quarter" idx="11"/>
          </p:nvPr>
        </p:nvSpPr>
        <p:spPr/>
        <p:txBody>
          <a:bodyPr/>
          <a:lstStyle/>
          <a:p>
            <a:r>
              <a:rPr lang="en-US" dirty="0"/>
              <a:t>Book Summary - Shiv</a:t>
            </a:r>
          </a:p>
        </p:txBody>
      </p:sp>
      <p:sp>
        <p:nvSpPr>
          <p:cNvPr id="6" name="Slide Number Placeholder 5">
            <a:extLst>
              <a:ext uri="{FF2B5EF4-FFF2-40B4-BE49-F238E27FC236}">
                <a16:creationId xmlns:a16="http://schemas.microsoft.com/office/drawing/2014/main" id="{A8E37CB0-4E31-7541-BFB2-8AC371C2966F}"/>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36709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4367-F62E-EA48-A1C8-2657B5E4E62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7A8578-0B2F-DB42-9280-84A88279BB3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2742823-CFB5-B34C-8B5C-477B5A8E02B9}"/>
              </a:ext>
            </a:extLst>
          </p:cNvPr>
          <p:cNvSpPr>
            <a:spLocks noGrp="1"/>
          </p:cNvSpPr>
          <p:nvPr>
            <p:ph type="dt" sz="half" idx="10"/>
          </p:nvPr>
        </p:nvSpPr>
        <p:spPr/>
        <p:txBody>
          <a:bodyPr/>
          <a:lstStyle/>
          <a:p>
            <a:fld id="{F6A4959A-355D-2A47-B2A0-365A483D5DE8}" type="datetime1">
              <a:rPr lang="en-IN" smtClean="0"/>
              <a:t>06/03/21</a:t>
            </a:fld>
            <a:endParaRPr lang="en-US" dirty="0"/>
          </a:p>
        </p:txBody>
      </p:sp>
      <p:sp>
        <p:nvSpPr>
          <p:cNvPr id="5" name="Footer Placeholder 4">
            <a:extLst>
              <a:ext uri="{FF2B5EF4-FFF2-40B4-BE49-F238E27FC236}">
                <a16:creationId xmlns:a16="http://schemas.microsoft.com/office/drawing/2014/main" id="{EF3A01A0-1889-E941-8FCB-DF2CB678B9F8}"/>
              </a:ext>
            </a:extLst>
          </p:cNvPr>
          <p:cNvSpPr>
            <a:spLocks noGrp="1"/>
          </p:cNvSpPr>
          <p:nvPr>
            <p:ph type="ftr" sz="quarter" idx="11"/>
          </p:nvPr>
        </p:nvSpPr>
        <p:spPr/>
        <p:txBody>
          <a:bodyPr/>
          <a:lstStyle/>
          <a:p>
            <a:r>
              <a:rPr lang="en-US" dirty="0"/>
              <a:t>Book Summary - Shiv</a:t>
            </a:r>
          </a:p>
        </p:txBody>
      </p:sp>
      <p:sp>
        <p:nvSpPr>
          <p:cNvPr id="6" name="Slide Number Placeholder 5">
            <a:extLst>
              <a:ext uri="{FF2B5EF4-FFF2-40B4-BE49-F238E27FC236}">
                <a16:creationId xmlns:a16="http://schemas.microsoft.com/office/drawing/2014/main" id="{35B16429-2FC2-544D-95CE-415459F9163B}"/>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37480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692C8D-C510-5D4B-91B0-7A8C58C0B70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A622430-BEBA-F04E-B52A-0F2BC8847A4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282F0E-3F97-9D4D-8B4D-D79CFB67C147}"/>
              </a:ext>
            </a:extLst>
          </p:cNvPr>
          <p:cNvSpPr>
            <a:spLocks noGrp="1"/>
          </p:cNvSpPr>
          <p:nvPr>
            <p:ph type="dt" sz="half" idx="10"/>
          </p:nvPr>
        </p:nvSpPr>
        <p:spPr/>
        <p:txBody>
          <a:bodyPr/>
          <a:lstStyle/>
          <a:p>
            <a:fld id="{F632898B-DFEF-4241-AE4F-BAD61E8A7EAB}" type="datetime1">
              <a:rPr lang="en-IN" smtClean="0"/>
              <a:t>06/03/21</a:t>
            </a:fld>
            <a:endParaRPr lang="en-US" dirty="0"/>
          </a:p>
        </p:txBody>
      </p:sp>
      <p:sp>
        <p:nvSpPr>
          <p:cNvPr id="5" name="Footer Placeholder 4">
            <a:extLst>
              <a:ext uri="{FF2B5EF4-FFF2-40B4-BE49-F238E27FC236}">
                <a16:creationId xmlns:a16="http://schemas.microsoft.com/office/drawing/2014/main" id="{487957BF-5A0D-E24B-AD4E-BEB03D15F22A}"/>
              </a:ext>
            </a:extLst>
          </p:cNvPr>
          <p:cNvSpPr>
            <a:spLocks noGrp="1"/>
          </p:cNvSpPr>
          <p:nvPr>
            <p:ph type="ftr" sz="quarter" idx="11"/>
          </p:nvPr>
        </p:nvSpPr>
        <p:spPr/>
        <p:txBody>
          <a:bodyPr/>
          <a:lstStyle/>
          <a:p>
            <a:r>
              <a:rPr lang="en-US" dirty="0"/>
              <a:t>Book Summary - Shiv</a:t>
            </a:r>
          </a:p>
        </p:txBody>
      </p:sp>
      <p:sp>
        <p:nvSpPr>
          <p:cNvPr id="6" name="Slide Number Placeholder 5">
            <a:extLst>
              <a:ext uri="{FF2B5EF4-FFF2-40B4-BE49-F238E27FC236}">
                <a16:creationId xmlns:a16="http://schemas.microsoft.com/office/drawing/2014/main" id="{CFB30C28-EDCA-2845-B9BD-A87888BAD334}"/>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136722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3791C-243F-4B48-BC76-1715C3FC9A9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F30EE64-4603-7142-BF6F-ECB149AFDA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D94FC92-60F9-AF45-B884-2FFEDB8B28F0}"/>
              </a:ext>
            </a:extLst>
          </p:cNvPr>
          <p:cNvSpPr>
            <a:spLocks noGrp="1"/>
          </p:cNvSpPr>
          <p:nvPr>
            <p:ph type="dt" sz="half" idx="10"/>
          </p:nvPr>
        </p:nvSpPr>
        <p:spPr/>
        <p:txBody>
          <a:bodyPr/>
          <a:lstStyle/>
          <a:p>
            <a:fld id="{3174C46E-6DDC-7C41-B413-FC6A44E9FAEE}" type="datetime1">
              <a:rPr lang="en-IN" smtClean="0"/>
              <a:t>06/03/21</a:t>
            </a:fld>
            <a:endParaRPr lang="en-US" dirty="0"/>
          </a:p>
        </p:txBody>
      </p:sp>
      <p:sp>
        <p:nvSpPr>
          <p:cNvPr id="5" name="Footer Placeholder 4">
            <a:extLst>
              <a:ext uri="{FF2B5EF4-FFF2-40B4-BE49-F238E27FC236}">
                <a16:creationId xmlns:a16="http://schemas.microsoft.com/office/drawing/2014/main" id="{6718A016-5BD0-4149-9C79-A9B77EFE3DA8}"/>
              </a:ext>
            </a:extLst>
          </p:cNvPr>
          <p:cNvSpPr>
            <a:spLocks noGrp="1"/>
          </p:cNvSpPr>
          <p:nvPr>
            <p:ph type="ftr" sz="quarter" idx="11"/>
          </p:nvPr>
        </p:nvSpPr>
        <p:spPr/>
        <p:txBody>
          <a:bodyPr/>
          <a:lstStyle/>
          <a:p>
            <a:r>
              <a:rPr lang="en-US" dirty="0"/>
              <a:t>Book Summary - Shiv</a:t>
            </a:r>
          </a:p>
        </p:txBody>
      </p:sp>
      <p:sp>
        <p:nvSpPr>
          <p:cNvPr id="6" name="Slide Number Placeholder 5">
            <a:extLst>
              <a:ext uri="{FF2B5EF4-FFF2-40B4-BE49-F238E27FC236}">
                <a16:creationId xmlns:a16="http://schemas.microsoft.com/office/drawing/2014/main" id="{886616E1-5C72-924F-8F63-71F276612812}"/>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60289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6BBE-4B44-C641-BD20-41B812FC71C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44ED751-8958-A647-84D7-DB46DCD521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3DE82E5-23A4-9C40-A30C-E2F41B9767FF}"/>
              </a:ext>
            </a:extLst>
          </p:cNvPr>
          <p:cNvSpPr>
            <a:spLocks noGrp="1"/>
          </p:cNvSpPr>
          <p:nvPr>
            <p:ph type="dt" sz="half" idx="10"/>
          </p:nvPr>
        </p:nvSpPr>
        <p:spPr/>
        <p:txBody>
          <a:bodyPr/>
          <a:lstStyle/>
          <a:p>
            <a:fld id="{ED0F4363-E41C-8244-9CC9-42E5F5737B26}" type="datetime1">
              <a:rPr lang="en-IN" smtClean="0"/>
              <a:t>06/03/21</a:t>
            </a:fld>
            <a:endParaRPr lang="en-US" dirty="0"/>
          </a:p>
        </p:txBody>
      </p:sp>
      <p:sp>
        <p:nvSpPr>
          <p:cNvPr id="5" name="Footer Placeholder 4">
            <a:extLst>
              <a:ext uri="{FF2B5EF4-FFF2-40B4-BE49-F238E27FC236}">
                <a16:creationId xmlns:a16="http://schemas.microsoft.com/office/drawing/2014/main" id="{2F24517C-2184-684A-91E7-68EFDB9E78EC}"/>
              </a:ext>
            </a:extLst>
          </p:cNvPr>
          <p:cNvSpPr>
            <a:spLocks noGrp="1"/>
          </p:cNvSpPr>
          <p:nvPr>
            <p:ph type="ftr" sz="quarter" idx="11"/>
          </p:nvPr>
        </p:nvSpPr>
        <p:spPr/>
        <p:txBody>
          <a:bodyPr/>
          <a:lstStyle/>
          <a:p>
            <a:r>
              <a:rPr lang="en-US" dirty="0"/>
              <a:t>Book Summary - Shiv</a:t>
            </a:r>
          </a:p>
        </p:txBody>
      </p:sp>
      <p:sp>
        <p:nvSpPr>
          <p:cNvPr id="6" name="Slide Number Placeholder 5">
            <a:extLst>
              <a:ext uri="{FF2B5EF4-FFF2-40B4-BE49-F238E27FC236}">
                <a16:creationId xmlns:a16="http://schemas.microsoft.com/office/drawing/2014/main" id="{CFC5138F-A871-5846-B816-4227625C6AAC}"/>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411200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B01F-C689-A14C-BB20-3E45829FAA2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C40974-5724-E24B-A7B9-C5767780B9E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2EE01C6-B824-6541-8E30-4E575693AFE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99DB126-5322-9D4B-9E68-E2F55E7F2DA7}"/>
              </a:ext>
            </a:extLst>
          </p:cNvPr>
          <p:cNvSpPr>
            <a:spLocks noGrp="1"/>
          </p:cNvSpPr>
          <p:nvPr>
            <p:ph type="dt" sz="half" idx="10"/>
          </p:nvPr>
        </p:nvSpPr>
        <p:spPr/>
        <p:txBody>
          <a:bodyPr/>
          <a:lstStyle/>
          <a:p>
            <a:fld id="{832B6958-2BD0-A64C-A969-774B666FF2A9}" type="datetime1">
              <a:rPr lang="en-IN" smtClean="0"/>
              <a:t>06/03/21</a:t>
            </a:fld>
            <a:endParaRPr lang="en-US" dirty="0"/>
          </a:p>
        </p:txBody>
      </p:sp>
      <p:sp>
        <p:nvSpPr>
          <p:cNvPr id="6" name="Footer Placeholder 5">
            <a:extLst>
              <a:ext uri="{FF2B5EF4-FFF2-40B4-BE49-F238E27FC236}">
                <a16:creationId xmlns:a16="http://schemas.microsoft.com/office/drawing/2014/main" id="{BA530452-2406-A947-AC5A-FBF20F470F04}"/>
              </a:ext>
            </a:extLst>
          </p:cNvPr>
          <p:cNvSpPr>
            <a:spLocks noGrp="1"/>
          </p:cNvSpPr>
          <p:nvPr>
            <p:ph type="ftr" sz="quarter" idx="11"/>
          </p:nvPr>
        </p:nvSpPr>
        <p:spPr/>
        <p:txBody>
          <a:bodyPr/>
          <a:lstStyle/>
          <a:p>
            <a:r>
              <a:rPr lang="en-US" dirty="0"/>
              <a:t>Book Summary - Shiv</a:t>
            </a:r>
          </a:p>
        </p:txBody>
      </p:sp>
      <p:sp>
        <p:nvSpPr>
          <p:cNvPr id="7" name="Slide Number Placeholder 6">
            <a:extLst>
              <a:ext uri="{FF2B5EF4-FFF2-40B4-BE49-F238E27FC236}">
                <a16:creationId xmlns:a16="http://schemas.microsoft.com/office/drawing/2014/main" id="{CE5A3996-5E7C-8947-8774-D7437B6D557D}"/>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135701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D062-98EC-6B40-8EEC-D3420ABA4CF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F2C0A2E-9BD2-BB40-977E-0B76EAB85A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F7AD1F-CDB3-6640-B90D-F16F708D5EC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FA39E30-4508-234D-9A27-5514120703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1363DA-BCF6-7B4A-A76C-6F9B5EF4D1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8C8A4EC-F48F-C34B-B7F6-323D709A2DB7}"/>
              </a:ext>
            </a:extLst>
          </p:cNvPr>
          <p:cNvSpPr>
            <a:spLocks noGrp="1"/>
          </p:cNvSpPr>
          <p:nvPr>
            <p:ph type="dt" sz="half" idx="10"/>
          </p:nvPr>
        </p:nvSpPr>
        <p:spPr/>
        <p:txBody>
          <a:bodyPr/>
          <a:lstStyle/>
          <a:p>
            <a:fld id="{2A145B9E-86BB-FD4A-A25D-BEF4FEED3202}" type="datetime1">
              <a:rPr lang="en-IN" smtClean="0"/>
              <a:t>06/03/21</a:t>
            </a:fld>
            <a:endParaRPr lang="en-US" dirty="0"/>
          </a:p>
        </p:txBody>
      </p:sp>
      <p:sp>
        <p:nvSpPr>
          <p:cNvPr id="8" name="Footer Placeholder 7">
            <a:extLst>
              <a:ext uri="{FF2B5EF4-FFF2-40B4-BE49-F238E27FC236}">
                <a16:creationId xmlns:a16="http://schemas.microsoft.com/office/drawing/2014/main" id="{91FF986C-2DFE-8942-A917-BE31D9991C34}"/>
              </a:ext>
            </a:extLst>
          </p:cNvPr>
          <p:cNvSpPr>
            <a:spLocks noGrp="1"/>
          </p:cNvSpPr>
          <p:nvPr>
            <p:ph type="ftr" sz="quarter" idx="11"/>
          </p:nvPr>
        </p:nvSpPr>
        <p:spPr/>
        <p:txBody>
          <a:bodyPr/>
          <a:lstStyle/>
          <a:p>
            <a:r>
              <a:rPr lang="en-US" dirty="0"/>
              <a:t>Book Summary - Shiv</a:t>
            </a:r>
          </a:p>
        </p:txBody>
      </p:sp>
      <p:sp>
        <p:nvSpPr>
          <p:cNvPr id="9" name="Slide Number Placeholder 8">
            <a:extLst>
              <a:ext uri="{FF2B5EF4-FFF2-40B4-BE49-F238E27FC236}">
                <a16:creationId xmlns:a16="http://schemas.microsoft.com/office/drawing/2014/main" id="{C33094E9-CC05-AF4D-9B99-BB25396BE37D}"/>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293904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3F738-F7D6-3F46-8E02-9B66E044B19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5A9AB35-A7FA-DC4E-A276-96F3C01AE56D}"/>
              </a:ext>
            </a:extLst>
          </p:cNvPr>
          <p:cNvSpPr>
            <a:spLocks noGrp="1"/>
          </p:cNvSpPr>
          <p:nvPr>
            <p:ph type="dt" sz="half" idx="10"/>
          </p:nvPr>
        </p:nvSpPr>
        <p:spPr/>
        <p:txBody>
          <a:bodyPr/>
          <a:lstStyle/>
          <a:p>
            <a:fld id="{5C186CAE-E5A6-B44F-AADE-60BD00589BF5}" type="datetime1">
              <a:rPr lang="en-IN" smtClean="0"/>
              <a:t>06/03/21</a:t>
            </a:fld>
            <a:endParaRPr lang="en-US" dirty="0"/>
          </a:p>
        </p:txBody>
      </p:sp>
      <p:sp>
        <p:nvSpPr>
          <p:cNvPr id="4" name="Footer Placeholder 3">
            <a:extLst>
              <a:ext uri="{FF2B5EF4-FFF2-40B4-BE49-F238E27FC236}">
                <a16:creationId xmlns:a16="http://schemas.microsoft.com/office/drawing/2014/main" id="{CD3DD097-3565-9D49-8782-D861B89EDF94}"/>
              </a:ext>
            </a:extLst>
          </p:cNvPr>
          <p:cNvSpPr>
            <a:spLocks noGrp="1"/>
          </p:cNvSpPr>
          <p:nvPr>
            <p:ph type="ftr" sz="quarter" idx="11"/>
          </p:nvPr>
        </p:nvSpPr>
        <p:spPr/>
        <p:txBody>
          <a:bodyPr/>
          <a:lstStyle/>
          <a:p>
            <a:r>
              <a:rPr lang="en-US" dirty="0"/>
              <a:t>Book Summary - Shiv</a:t>
            </a:r>
          </a:p>
        </p:txBody>
      </p:sp>
      <p:sp>
        <p:nvSpPr>
          <p:cNvPr id="5" name="Slide Number Placeholder 4">
            <a:extLst>
              <a:ext uri="{FF2B5EF4-FFF2-40B4-BE49-F238E27FC236}">
                <a16:creationId xmlns:a16="http://schemas.microsoft.com/office/drawing/2014/main" id="{A3F0A08E-A679-5241-B198-FE25459843A3}"/>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04279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A4EE7-0F3D-D549-B18F-011EF26D6CFD}"/>
              </a:ext>
            </a:extLst>
          </p:cNvPr>
          <p:cNvSpPr>
            <a:spLocks noGrp="1"/>
          </p:cNvSpPr>
          <p:nvPr>
            <p:ph type="dt" sz="half" idx="10"/>
          </p:nvPr>
        </p:nvSpPr>
        <p:spPr/>
        <p:txBody>
          <a:bodyPr/>
          <a:lstStyle/>
          <a:p>
            <a:fld id="{E4E02FD0-C7E5-C24B-97F5-04ACCD9BFE88}" type="datetime1">
              <a:rPr lang="en-IN" smtClean="0"/>
              <a:t>06/03/21</a:t>
            </a:fld>
            <a:endParaRPr lang="en-US" dirty="0"/>
          </a:p>
        </p:txBody>
      </p:sp>
      <p:sp>
        <p:nvSpPr>
          <p:cNvPr id="3" name="Footer Placeholder 2">
            <a:extLst>
              <a:ext uri="{FF2B5EF4-FFF2-40B4-BE49-F238E27FC236}">
                <a16:creationId xmlns:a16="http://schemas.microsoft.com/office/drawing/2014/main" id="{5BFD1B46-6718-A245-8FCA-CE1377FA9B55}"/>
              </a:ext>
            </a:extLst>
          </p:cNvPr>
          <p:cNvSpPr>
            <a:spLocks noGrp="1"/>
          </p:cNvSpPr>
          <p:nvPr>
            <p:ph type="ftr" sz="quarter" idx="11"/>
          </p:nvPr>
        </p:nvSpPr>
        <p:spPr/>
        <p:txBody>
          <a:bodyPr/>
          <a:lstStyle/>
          <a:p>
            <a:r>
              <a:rPr lang="en-US" dirty="0"/>
              <a:t>Book Summary - Shiv</a:t>
            </a:r>
          </a:p>
        </p:txBody>
      </p:sp>
      <p:sp>
        <p:nvSpPr>
          <p:cNvPr id="4" name="Slide Number Placeholder 3">
            <a:extLst>
              <a:ext uri="{FF2B5EF4-FFF2-40B4-BE49-F238E27FC236}">
                <a16:creationId xmlns:a16="http://schemas.microsoft.com/office/drawing/2014/main" id="{316B0ECF-6554-774F-A808-2E8E25FEF623}"/>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289282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26CB-F391-C644-A38D-3CB073AD89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481CDC7-4919-4941-9561-6D32734BD2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A496DC0-ED9F-8245-BD6C-8ABC945AD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B2E496B-D873-7542-B0FC-7A651F03C87E}"/>
              </a:ext>
            </a:extLst>
          </p:cNvPr>
          <p:cNvSpPr>
            <a:spLocks noGrp="1"/>
          </p:cNvSpPr>
          <p:nvPr>
            <p:ph type="dt" sz="half" idx="10"/>
          </p:nvPr>
        </p:nvSpPr>
        <p:spPr/>
        <p:txBody>
          <a:bodyPr/>
          <a:lstStyle/>
          <a:p>
            <a:fld id="{7033663D-00EC-874E-BF7D-0D9D75B2C979}" type="datetime1">
              <a:rPr lang="en-IN" smtClean="0"/>
              <a:t>06/03/21</a:t>
            </a:fld>
            <a:endParaRPr lang="en-US" dirty="0"/>
          </a:p>
        </p:txBody>
      </p:sp>
      <p:sp>
        <p:nvSpPr>
          <p:cNvPr id="6" name="Footer Placeholder 5">
            <a:extLst>
              <a:ext uri="{FF2B5EF4-FFF2-40B4-BE49-F238E27FC236}">
                <a16:creationId xmlns:a16="http://schemas.microsoft.com/office/drawing/2014/main" id="{944BB25E-D946-EA43-AC74-F02CC3553A68}"/>
              </a:ext>
            </a:extLst>
          </p:cNvPr>
          <p:cNvSpPr>
            <a:spLocks noGrp="1"/>
          </p:cNvSpPr>
          <p:nvPr>
            <p:ph type="ftr" sz="quarter" idx="11"/>
          </p:nvPr>
        </p:nvSpPr>
        <p:spPr/>
        <p:txBody>
          <a:bodyPr/>
          <a:lstStyle/>
          <a:p>
            <a:r>
              <a:rPr lang="en-US" dirty="0"/>
              <a:t>Book Summary - Shiv</a:t>
            </a:r>
          </a:p>
        </p:txBody>
      </p:sp>
      <p:sp>
        <p:nvSpPr>
          <p:cNvPr id="7" name="Slide Number Placeholder 6">
            <a:extLst>
              <a:ext uri="{FF2B5EF4-FFF2-40B4-BE49-F238E27FC236}">
                <a16:creationId xmlns:a16="http://schemas.microsoft.com/office/drawing/2014/main" id="{7190A531-611F-654D-AA3C-987B4EEC962F}"/>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96757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2FF3-08B3-A243-A5EC-788C4CCCCCF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FB0ED1A-3FF6-1946-A170-07A92A43B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C057C37-4EF5-2F4E-A245-5AA815CAD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23EC520-46D6-0642-862F-5CF1FAA5C032}"/>
              </a:ext>
            </a:extLst>
          </p:cNvPr>
          <p:cNvSpPr>
            <a:spLocks noGrp="1"/>
          </p:cNvSpPr>
          <p:nvPr>
            <p:ph type="dt" sz="half" idx="10"/>
          </p:nvPr>
        </p:nvSpPr>
        <p:spPr/>
        <p:txBody>
          <a:bodyPr/>
          <a:lstStyle/>
          <a:p>
            <a:fld id="{74D73A14-902F-834D-9B0F-FEA869FC7373}" type="datetime1">
              <a:rPr lang="en-IN" smtClean="0"/>
              <a:t>06/03/21</a:t>
            </a:fld>
            <a:endParaRPr lang="en-US" dirty="0"/>
          </a:p>
        </p:txBody>
      </p:sp>
      <p:sp>
        <p:nvSpPr>
          <p:cNvPr id="6" name="Footer Placeholder 5">
            <a:extLst>
              <a:ext uri="{FF2B5EF4-FFF2-40B4-BE49-F238E27FC236}">
                <a16:creationId xmlns:a16="http://schemas.microsoft.com/office/drawing/2014/main" id="{49C28A4A-901C-4C44-893D-5AE2057B6B6B}"/>
              </a:ext>
            </a:extLst>
          </p:cNvPr>
          <p:cNvSpPr>
            <a:spLocks noGrp="1"/>
          </p:cNvSpPr>
          <p:nvPr>
            <p:ph type="ftr" sz="quarter" idx="11"/>
          </p:nvPr>
        </p:nvSpPr>
        <p:spPr/>
        <p:txBody>
          <a:bodyPr/>
          <a:lstStyle/>
          <a:p>
            <a:r>
              <a:rPr lang="en-US" dirty="0"/>
              <a:t>Book Summary - Shiv</a:t>
            </a:r>
          </a:p>
        </p:txBody>
      </p:sp>
      <p:sp>
        <p:nvSpPr>
          <p:cNvPr id="7" name="Slide Number Placeholder 6">
            <a:extLst>
              <a:ext uri="{FF2B5EF4-FFF2-40B4-BE49-F238E27FC236}">
                <a16:creationId xmlns:a16="http://schemas.microsoft.com/office/drawing/2014/main" id="{6F9EA2FC-1048-7F4F-B603-7B56DFE23A46}"/>
              </a:ext>
            </a:extLst>
          </p:cNvPr>
          <p:cNvSpPr>
            <a:spLocks noGrp="1"/>
          </p:cNvSpPr>
          <p:nvPr>
            <p:ph type="sldNum" sz="quarter" idx="12"/>
          </p:nvPr>
        </p:nvSpPr>
        <p:spPr/>
        <p:txBody>
          <a:bodyPr/>
          <a:lstStyle/>
          <a:p>
            <a:fld id="{5D8E1A38-C157-DD42-9AB6-92AD8513D693}" type="slidenum">
              <a:rPr lang="en-US" smtClean="0"/>
              <a:t>‹#›</a:t>
            </a:fld>
            <a:endParaRPr lang="en-US" dirty="0"/>
          </a:p>
        </p:txBody>
      </p:sp>
    </p:spTree>
    <p:extLst>
      <p:ext uri="{BB962C8B-B14F-4D97-AF65-F5344CB8AC3E}">
        <p14:creationId xmlns:p14="http://schemas.microsoft.com/office/powerpoint/2010/main" val="394841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6485B6-30B6-0741-9FD8-A8B2B8CD6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2380EC-1F2E-3149-A310-45D932AEC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B76198-7828-2B4B-8819-58E6EB7619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71CE9-195F-C141-9F18-FE5442AF15DA}" type="datetime1">
              <a:rPr lang="en-IN" smtClean="0"/>
              <a:t>06/03/21</a:t>
            </a:fld>
            <a:endParaRPr lang="en-US" dirty="0"/>
          </a:p>
        </p:txBody>
      </p:sp>
      <p:sp>
        <p:nvSpPr>
          <p:cNvPr id="5" name="Footer Placeholder 4">
            <a:extLst>
              <a:ext uri="{FF2B5EF4-FFF2-40B4-BE49-F238E27FC236}">
                <a16:creationId xmlns:a16="http://schemas.microsoft.com/office/drawing/2014/main" id="{53B862EC-D244-3946-BF0F-F92BAB6E6B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Book Summary - Shiv</a:t>
            </a:r>
          </a:p>
        </p:txBody>
      </p:sp>
      <p:sp>
        <p:nvSpPr>
          <p:cNvPr id="6" name="Slide Number Placeholder 5">
            <a:extLst>
              <a:ext uri="{FF2B5EF4-FFF2-40B4-BE49-F238E27FC236}">
                <a16:creationId xmlns:a16="http://schemas.microsoft.com/office/drawing/2014/main" id="{02E3A4ED-8735-134C-8427-82914CC94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E1A38-C157-DD42-9AB6-92AD8513D693}" type="slidenum">
              <a:rPr lang="en-US" smtClean="0"/>
              <a:t>‹#›</a:t>
            </a:fld>
            <a:endParaRPr lang="en-US" dirty="0"/>
          </a:p>
        </p:txBody>
      </p:sp>
    </p:spTree>
    <p:extLst>
      <p:ext uri="{BB962C8B-B14F-4D97-AF65-F5344CB8AC3E}">
        <p14:creationId xmlns:p14="http://schemas.microsoft.com/office/powerpoint/2010/main" val="1746130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6B8C-F152-E04D-A37C-DBCDDD1098DC}"/>
              </a:ext>
            </a:extLst>
          </p:cNvPr>
          <p:cNvSpPr>
            <a:spLocks noGrp="1"/>
          </p:cNvSpPr>
          <p:nvPr>
            <p:ph type="ctrTitle"/>
          </p:nvPr>
        </p:nvSpPr>
        <p:spPr/>
        <p:txBody>
          <a:bodyPr/>
          <a:lstStyle/>
          <a:p>
            <a:r>
              <a:rPr lang="en-US" b="1" dirty="0">
                <a:solidFill>
                  <a:srgbClr val="FF0000"/>
                </a:solidFill>
              </a:rPr>
              <a:t>Hot Seat</a:t>
            </a:r>
          </a:p>
        </p:txBody>
      </p:sp>
      <p:sp>
        <p:nvSpPr>
          <p:cNvPr id="3" name="Subtitle 2">
            <a:extLst>
              <a:ext uri="{FF2B5EF4-FFF2-40B4-BE49-F238E27FC236}">
                <a16:creationId xmlns:a16="http://schemas.microsoft.com/office/drawing/2014/main" id="{055F5705-09B3-CC46-9D16-BAD9D339A458}"/>
              </a:ext>
            </a:extLst>
          </p:cNvPr>
          <p:cNvSpPr>
            <a:spLocks noGrp="1"/>
          </p:cNvSpPr>
          <p:nvPr>
            <p:ph type="subTitle" idx="1"/>
          </p:nvPr>
        </p:nvSpPr>
        <p:spPr/>
        <p:txBody>
          <a:bodyPr/>
          <a:lstStyle/>
          <a:p>
            <a:r>
              <a:rPr lang="en-US" b="1"/>
              <a:t>Hard won </a:t>
            </a:r>
            <a:r>
              <a:rPr lang="en-US" b="1" dirty="0"/>
              <a:t>lessons in challenging times</a:t>
            </a:r>
          </a:p>
          <a:p>
            <a:r>
              <a:rPr lang="en-US" b="1" dirty="0">
                <a:solidFill>
                  <a:srgbClr val="FF0000"/>
                </a:solidFill>
              </a:rPr>
              <a:t>Jeff Immelt</a:t>
            </a:r>
          </a:p>
        </p:txBody>
      </p:sp>
      <p:sp>
        <p:nvSpPr>
          <p:cNvPr id="4" name="Footer Placeholder 3">
            <a:extLst>
              <a:ext uri="{FF2B5EF4-FFF2-40B4-BE49-F238E27FC236}">
                <a16:creationId xmlns:a16="http://schemas.microsoft.com/office/drawing/2014/main" id="{FA274691-7A60-534B-A30E-1E04B2C3CB65}"/>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1198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Every CEOs relationship with his/her predecessor is complicated. Its like my relationship with my late mother in law, we both loved my wife, bit in different ways.</a:t>
            </a:r>
          </a:p>
        </p:txBody>
      </p:sp>
      <p:sp>
        <p:nvSpPr>
          <p:cNvPr id="3" name="Footer Placeholder 2">
            <a:extLst>
              <a:ext uri="{FF2B5EF4-FFF2-40B4-BE49-F238E27FC236}">
                <a16:creationId xmlns:a16="http://schemas.microsoft.com/office/drawing/2014/main" id="{31028258-811B-F94D-B8CE-07DC269B9885}"/>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83251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jack Welch’s time as CEO Ge value had risen a staggering 4000 per cent. But, Jack led the company in a time of consistent economic expansion.</a:t>
            </a:r>
          </a:p>
        </p:txBody>
      </p:sp>
      <p:sp>
        <p:nvSpPr>
          <p:cNvPr id="3" name="Footer Placeholder 2">
            <a:extLst>
              <a:ext uri="{FF2B5EF4-FFF2-40B4-BE49-F238E27FC236}">
                <a16:creationId xmlns:a16="http://schemas.microsoft.com/office/drawing/2014/main" id="{829E1180-9E18-2B47-922A-F390E949B6D1}"/>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634526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GE had adopted a ‘fast follower strategy” we left innovation to other companies and then we hurried to catch up- so we had let our research center erode.</a:t>
            </a:r>
          </a:p>
        </p:txBody>
      </p:sp>
      <p:sp>
        <p:nvSpPr>
          <p:cNvPr id="3" name="Footer Placeholder 2">
            <a:extLst>
              <a:ext uri="{FF2B5EF4-FFF2-40B4-BE49-F238E27FC236}">
                <a16:creationId xmlns:a16="http://schemas.microsoft.com/office/drawing/2014/main" id="{D84BEAA3-B85F-BC41-A511-C6C9176F0E98}"/>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24212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best leaders absorb fear. The best leaders give people the truth and a way forward.</a:t>
            </a:r>
          </a:p>
        </p:txBody>
      </p:sp>
      <p:sp>
        <p:nvSpPr>
          <p:cNvPr id="3" name="Footer Placeholder 2">
            <a:extLst>
              <a:ext uri="{FF2B5EF4-FFF2-40B4-BE49-F238E27FC236}">
                <a16:creationId xmlns:a16="http://schemas.microsoft.com/office/drawing/2014/main" id="{6D719ACC-5C18-344C-BEBE-0DCDC09727C0}"/>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643837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True leaders are frank, they don’t traffic in panic. The best leaders acknowledge mistakes, transparency is an admirable goal, bit the real goal is to solve the problem.</a:t>
            </a:r>
          </a:p>
        </p:txBody>
      </p:sp>
      <p:sp>
        <p:nvSpPr>
          <p:cNvPr id="3" name="Footer Placeholder 2">
            <a:extLst>
              <a:ext uri="{FF2B5EF4-FFF2-40B4-BE49-F238E27FC236}">
                <a16:creationId xmlns:a16="http://schemas.microsoft.com/office/drawing/2014/main" id="{738B3B94-82B6-0D4C-B9EB-B9A9E20A04F3}"/>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352160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covid, everyone wants to be led, they don’t expect perfection, they want to know where you stand, what drives your thinking.</a:t>
            </a:r>
            <a:br>
              <a:rPr lang="en-US" b="1" dirty="0">
                <a:solidFill>
                  <a:srgbClr val="FF0000"/>
                </a:solidFill>
              </a:rPr>
            </a:br>
            <a:r>
              <a:rPr lang="en-US" b="1" dirty="0">
                <a:solidFill>
                  <a:srgbClr val="FF0000"/>
                </a:solidFill>
              </a:rPr>
              <a:t>They want simple words, based on trust, honesty and consequences.</a:t>
            </a:r>
          </a:p>
        </p:txBody>
      </p:sp>
      <p:sp>
        <p:nvSpPr>
          <p:cNvPr id="3" name="Footer Placeholder 2">
            <a:extLst>
              <a:ext uri="{FF2B5EF4-FFF2-40B4-BE49-F238E27FC236}">
                <a16:creationId xmlns:a16="http://schemas.microsoft.com/office/drawing/2014/main" id="{7322D4EE-306E-AB44-8177-A0F50D48A32E}"/>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999975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You are a trust me company till you are not</a:t>
            </a:r>
          </a:p>
        </p:txBody>
      </p:sp>
      <p:sp>
        <p:nvSpPr>
          <p:cNvPr id="3" name="Footer Placeholder 2">
            <a:extLst>
              <a:ext uri="{FF2B5EF4-FFF2-40B4-BE49-F238E27FC236}">
                <a16:creationId xmlns:a16="http://schemas.microsoft.com/office/drawing/2014/main" id="{7C499DBF-DB20-734C-BCD5-EF348F3FB68E}"/>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488155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determinants of success are in three questions:</a:t>
            </a:r>
            <a:br>
              <a:rPr lang="en-US" b="1" dirty="0">
                <a:solidFill>
                  <a:srgbClr val="FF0000"/>
                </a:solidFill>
              </a:rPr>
            </a:br>
            <a:r>
              <a:rPr lang="en-US" b="1" dirty="0">
                <a:solidFill>
                  <a:srgbClr val="FF0000"/>
                </a:solidFill>
              </a:rPr>
              <a:t>a. How fast can u learn</a:t>
            </a:r>
            <a:br>
              <a:rPr lang="en-US" b="1" dirty="0">
                <a:solidFill>
                  <a:srgbClr val="FF0000"/>
                </a:solidFill>
              </a:rPr>
            </a:br>
            <a:r>
              <a:rPr lang="en-US" b="1" dirty="0">
                <a:solidFill>
                  <a:srgbClr val="FF0000"/>
                </a:solidFill>
              </a:rPr>
              <a:t>b.How much can you take and</a:t>
            </a:r>
            <a:br>
              <a:rPr lang="en-US" b="1" dirty="0">
                <a:solidFill>
                  <a:srgbClr val="FF0000"/>
                </a:solidFill>
              </a:rPr>
            </a:br>
            <a:r>
              <a:rPr lang="en-US" b="1" dirty="0">
                <a:solidFill>
                  <a:srgbClr val="FF0000"/>
                </a:solidFill>
              </a:rPr>
              <a:t>c.what will you give to people around you</a:t>
            </a:r>
          </a:p>
        </p:txBody>
      </p:sp>
      <p:sp>
        <p:nvSpPr>
          <p:cNvPr id="3" name="Footer Placeholder 2">
            <a:extLst>
              <a:ext uri="{FF2B5EF4-FFF2-40B4-BE49-F238E27FC236}">
                <a16:creationId xmlns:a16="http://schemas.microsoft.com/office/drawing/2014/main" id="{B46A27BE-812C-E548-950B-854D58CF2D83}"/>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794689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didn’t have a grand plan for my career. I worked the summer at BCG and I liked my colleagues but found the job unsatisfying.</a:t>
            </a:r>
          </a:p>
        </p:txBody>
      </p:sp>
      <p:sp>
        <p:nvSpPr>
          <p:cNvPr id="3" name="Footer Placeholder 2">
            <a:extLst>
              <a:ext uri="{FF2B5EF4-FFF2-40B4-BE49-F238E27FC236}">
                <a16:creationId xmlns:a16="http://schemas.microsoft.com/office/drawing/2014/main" id="{DA824D03-DDEA-AF4B-9C77-FCE9B6EE44B7}"/>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99231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Anyone who has worked with me knows I am fastidious on time.</a:t>
            </a:r>
          </a:p>
        </p:txBody>
      </p:sp>
      <p:sp>
        <p:nvSpPr>
          <p:cNvPr id="3" name="Footer Placeholder 2">
            <a:extLst>
              <a:ext uri="{FF2B5EF4-FFF2-40B4-BE49-F238E27FC236}">
                <a16:creationId xmlns:a16="http://schemas.microsoft.com/office/drawing/2014/main" id="{D5678AF1-CEE6-CF43-82B8-E3DEE303ED3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98869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Jeff Immelt was the ninth chairman of GE and served as CEO for 16 years. He was named one of the best CEOs three times by Barron’s</a:t>
            </a:r>
          </a:p>
        </p:txBody>
      </p:sp>
      <p:sp>
        <p:nvSpPr>
          <p:cNvPr id="3" name="Footer Placeholder 2">
            <a:extLst>
              <a:ext uri="{FF2B5EF4-FFF2-40B4-BE49-F238E27FC236}">
                <a16:creationId xmlns:a16="http://schemas.microsoft.com/office/drawing/2014/main" id="{02421B50-A32F-5741-8298-F5A255E693B6}"/>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848455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a  crisis, good leaders can hold two truths at the same time, they prepare for the worst, while taking big swings to set the table needed for improvements.</a:t>
            </a:r>
          </a:p>
        </p:txBody>
      </p:sp>
      <p:sp>
        <p:nvSpPr>
          <p:cNvPr id="3" name="Footer Placeholder 2">
            <a:extLst>
              <a:ext uri="{FF2B5EF4-FFF2-40B4-BE49-F238E27FC236}">
                <a16:creationId xmlns:a16="http://schemas.microsoft.com/office/drawing/2014/main" id="{2513BE3F-6621-9A43-88A4-54955D6E5612}"/>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743697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Knowing what to do is easier than knowing when to do it. Leaders cannot afford to be indecisive, there is nothing more frustrating to a team than when the leader thinks out aloud but cites caution as a reason not to act.</a:t>
            </a:r>
          </a:p>
        </p:txBody>
      </p:sp>
      <p:sp>
        <p:nvSpPr>
          <p:cNvPr id="3" name="Footer Placeholder 2">
            <a:extLst>
              <a:ext uri="{FF2B5EF4-FFF2-40B4-BE49-F238E27FC236}">
                <a16:creationId xmlns:a16="http://schemas.microsoft.com/office/drawing/2014/main" id="{17A74BC4-6F41-D44E-9C59-1C7CB060411E}"/>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881844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legacy companies, leaders cannot change everything. You have to take things you didn’t start and make it better.</a:t>
            </a:r>
          </a:p>
        </p:txBody>
      </p:sp>
      <p:sp>
        <p:nvSpPr>
          <p:cNvPr id="3" name="Footer Placeholder 2">
            <a:extLst>
              <a:ext uri="{FF2B5EF4-FFF2-40B4-BE49-F238E27FC236}">
                <a16:creationId xmlns:a16="http://schemas.microsoft.com/office/drawing/2014/main" id="{04532413-F697-B741-91E7-E1AAEBF758F8}"/>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829930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underestimated GE s digital deficit from years of outsourcing. GE veterans were unwilling to embrace the digital future.</a:t>
            </a:r>
            <a:br>
              <a:rPr lang="en-US" b="1" dirty="0">
                <a:solidFill>
                  <a:srgbClr val="FF0000"/>
                </a:solidFill>
              </a:rPr>
            </a:br>
            <a:br>
              <a:rPr lang="en-US" b="1" dirty="0">
                <a:solidFill>
                  <a:srgbClr val="FF0000"/>
                </a:solidFill>
              </a:rPr>
            </a:br>
            <a:r>
              <a:rPr lang="en-US" b="1" dirty="0">
                <a:solidFill>
                  <a:srgbClr val="FF0000"/>
                </a:solidFill>
              </a:rPr>
              <a:t>In so many ways industrial and digital have opposite forms.</a:t>
            </a:r>
          </a:p>
        </p:txBody>
      </p:sp>
      <p:sp>
        <p:nvSpPr>
          <p:cNvPr id="3" name="Footer Placeholder 2">
            <a:extLst>
              <a:ext uri="{FF2B5EF4-FFF2-40B4-BE49-F238E27FC236}">
                <a16:creationId xmlns:a16="http://schemas.microsoft.com/office/drawing/2014/main" id="{BE706F3E-4AFF-1547-9388-A12F10A5D119}"/>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295914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Leaders make big companies small</a:t>
            </a:r>
          </a:p>
        </p:txBody>
      </p:sp>
      <p:sp>
        <p:nvSpPr>
          <p:cNvPr id="3" name="Footer Placeholder 2">
            <a:extLst>
              <a:ext uri="{FF2B5EF4-FFF2-40B4-BE49-F238E27FC236}">
                <a16:creationId xmlns:a16="http://schemas.microsoft.com/office/drawing/2014/main" id="{C6B11FC1-4693-B941-B06C-27DED9A4CF57}"/>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696293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know that the higher you rise within a  company, the more difficult it is to see what’s happening beneath you . People don’t like to tell their boss terrible news.</a:t>
            </a:r>
          </a:p>
        </p:txBody>
      </p:sp>
      <p:sp>
        <p:nvSpPr>
          <p:cNvPr id="3" name="Footer Placeholder 2">
            <a:extLst>
              <a:ext uri="{FF2B5EF4-FFF2-40B4-BE49-F238E27FC236}">
                <a16:creationId xmlns:a16="http://schemas.microsoft.com/office/drawing/2014/main" id="{7FEA36CE-F044-9240-8DD3-87706A1D6D99}"/>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862131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GE, we needed our leaders to get better at enduring ambiguity and being flexible as data arose.</a:t>
            </a:r>
          </a:p>
        </p:txBody>
      </p:sp>
      <p:sp>
        <p:nvSpPr>
          <p:cNvPr id="3" name="Footer Placeholder 2">
            <a:extLst>
              <a:ext uri="{FF2B5EF4-FFF2-40B4-BE49-F238E27FC236}">
                <a16:creationId xmlns:a16="http://schemas.microsoft.com/office/drawing/2014/main" id="{A9E2DA0C-5D63-DE4A-9709-1177012A067D}"/>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45440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As CEO, I personally championed, promoted and recruited women. I always felt that women were more loyal to a company vs men  and were willing to try new approaches to solving problems.</a:t>
            </a:r>
          </a:p>
        </p:txBody>
      </p:sp>
      <p:sp>
        <p:nvSpPr>
          <p:cNvPr id="3" name="Footer Placeholder 2">
            <a:extLst>
              <a:ext uri="{FF2B5EF4-FFF2-40B4-BE49-F238E27FC236}">
                <a16:creationId xmlns:a16="http://schemas.microsoft.com/office/drawing/2014/main" id="{A1D71867-B45B-CB48-8B5B-F7A351FFACEA}"/>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473902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To some, ‘globalization’ had become a dirty word, about outsourcing and trimming American jobs. I started developing a more nuanced view, it was about creating jobs both at home and abroad.</a:t>
            </a:r>
          </a:p>
        </p:txBody>
      </p:sp>
      <p:sp>
        <p:nvSpPr>
          <p:cNvPr id="3" name="Footer Placeholder 2">
            <a:extLst>
              <a:ext uri="{FF2B5EF4-FFF2-40B4-BE49-F238E27FC236}">
                <a16:creationId xmlns:a16="http://schemas.microsoft.com/office/drawing/2014/main" id="{6B4D344A-11BF-0442-80BF-6CAA1345DB42}"/>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738611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practice of wage arbitrage has really shaped my generation of business leaders. If we could do things more productively by moving work offshore, then why not? We as capitalists thought this was our right , without thinking much about the consequences.</a:t>
            </a:r>
          </a:p>
        </p:txBody>
      </p:sp>
      <p:sp>
        <p:nvSpPr>
          <p:cNvPr id="3" name="Footer Placeholder 2">
            <a:extLst>
              <a:ext uri="{FF2B5EF4-FFF2-40B4-BE49-F238E27FC236}">
                <a16:creationId xmlns:a16="http://schemas.microsoft.com/office/drawing/2014/main" id="{232F53CA-1BB6-A144-AB43-25E4FB5F11F3}"/>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87978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have learnt some tough lessons and I think other could benefit from them. My tenure ended badly. Many business books start with “let me tell you,.. I am an unmitigated success” Clearly I couldn’t say that.</a:t>
            </a:r>
          </a:p>
        </p:txBody>
      </p:sp>
      <p:sp>
        <p:nvSpPr>
          <p:cNvPr id="3" name="Footer Placeholder 2">
            <a:extLst>
              <a:ext uri="{FF2B5EF4-FFF2-40B4-BE49-F238E27FC236}">
                <a16:creationId xmlns:a16="http://schemas.microsoft.com/office/drawing/2014/main" id="{F29986C5-30DB-2948-B3E6-32E557C30887}"/>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576437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was impressed with Obama, though I often disagreed with him. I am a republican.</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02696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a world of growing competition, we will never be protected form China. Every year for the last 25 years, China has graduated more engineers than Us and Europe put together. In an increasing number of issues china is ‘the decider’</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442176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Customers love broad capability from a company.</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602223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Conglomerates are more relevant in places like China where the government and eco system places value on relationships. In 2000  the stock market loved conglomerates, by 2017, investors had dropped them.</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09583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biggest disadvantage of a conglomerate is its complexity. How does one get the best out of complexity without getting complex.</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258990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Private equity forms have been around for 40 years but have got prominent in the last 20. Today private equity has nearly $ 2 trillion under management, legacy companies must compete with these private firms for capital and talent.</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081021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PE firms are a combination of part holding, part operating company. The are professional capital allocators, they know their way around a balance sheet and know how to use debt markets, they know how to structure finance.</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668611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As the CEO of a conglomerate, you cannot be a micro manager, you will drive people crazy. You have to relax control, this requires you to trust them.</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189517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High costs, low engagement and slow movement tend to go together.</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909651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a conglomerate peer pressure is very effective. In a mono line company, the functional heads compete with each other, in a conglomerate, CEOs compete with each other.</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38092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Fortune magazine ran a story “ what happened at GE” It suggested that many things didn't happen at GE, like succession planning, managing GE capital etc. and they were wrong.</a:t>
            </a:r>
          </a:p>
        </p:txBody>
      </p:sp>
      <p:sp>
        <p:nvSpPr>
          <p:cNvPr id="3" name="Footer Placeholder 2">
            <a:extLst>
              <a:ext uri="{FF2B5EF4-FFF2-40B4-BE49-F238E27FC236}">
                <a16:creationId xmlns:a16="http://schemas.microsoft.com/office/drawing/2014/main" id="{6380444E-6664-9649-89EC-AE97E601346A}"/>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126911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Creating transparency around performance, with clear metrics and open debate is essential in a conglomerate.</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939948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CEOs rarely talk about how solitary the job is. I was always on the lookout for people I could speak to with neither of us needing anything from each other.</a:t>
            </a:r>
            <a:br>
              <a:rPr lang="en-US" b="1" dirty="0">
                <a:solidFill>
                  <a:srgbClr val="FF0000"/>
                </a:solidFill>
              </a:rPr>
            </a:br>
            <a:br>
              <a:rPr lang="en-US" b="1" dirty="0">
                <a:solidFill>
                  <a:srgbClr val="FF0000"/>
                </a:solidFill>
              </a:rPr>
            </a:br>
            <a:r>
              <a:rPr lang="en-US" b="1" dirty="0">
                <a:solidFill>
                  <a:srgbClr val="FF0000"/>
                </a:solidFill>
              </a:rPr>
              <a:t>Another part of a CEOs job is to absorb bad news everyday.</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631891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Sometimes you must act instead of dithering. If you wait for the perfect moment, you will often wait forever.</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922642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Today 93 % of electricity comes from coal, gas , nuclear and hydro and renewables is only 7 %. Changing this to renewables will take years, irrespective of the best intentions.</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034417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qualities needed for success to be GEs CEO to me were a track record of hard work and commitment to the company.</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871434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board believed that the next GE CEOs success depended less on what they knew and more on how fast they could learn and how resilient they would be.</a:t>
            </a:r>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780548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The board asked the contenders for my job the following questions:</a:t>
            </a:r>
            <a:br>
              <a:rPr lang="en-US" b="1" dirty="0">
                <a:solidFill>
                  <a:srgbClr val="FF0000"/>
                </a:solidFill>
              </a:rPr>
            </a:br>
            <a:r>
              <a:rPr lang="en-US" sz="2800" b="1" i="1" dirty="0"/>
              <a:t>1. What would your current leadership team say they most appreciate about how you lead them</a:t>
            </a:r>
            <a:br>
              <a:rPr lang="en-US" sz="2800" b="1" i="1" dirty="0"/>
            </a:br>
            <a:r>
              <a:rPr lang="en-US" sz="2800" b="1" i="1" dirty="0"/>
              <a:t>2.What strategic changes would you drive including capital allocation and portfolio management</a:t>
            </a:r>
            <a:br>
              <a:rPr lang="en-US" sz="2800" b="1" i="1" dirty="0"/>
            </a:br>
            <a:r>
              <a:rPr lang="en-US" sz="2800" b="1" i="1" dirty="0"/>
              <a:t>3.What do you see as the most beneficial aspect of GE s culture that you should maintain and what do you plan to change.</a:t>
            </a:r>
            <a:br>
              <a:rPr lang="en-US" sz="2800" b="1" i="1" dirty="0"/>
            </a:br>
            <a:r>
              <a:rPr lang="en-US" sz="2800" b="1" i="1" dirty="0"/>
              <a:t>4.What is some of the toughest personal feedback you have received and</a:t>
            </a:r>
            <a:br>
              <a:rPr lang="en-US" sz="2800" b="1" i="1" dirty="0"/>
            </a:br>
            <a:r>
              <a:rPr lang="en-US" sz="2800" b="1" i="1" dirty="0"/>
              <a:t>5.How do you learn?</a:t>
            </a:r>
            <a:endParaRPr lang="en-US" b="1" i="1" dirty="0"/>
          </a:p>
        </p:txBody>
      </p:sp>
      <p:sp>
        <p:nvSpPr>
          <p:cNvPr id="3" name="Footer Placeholder 2">
            <a:extLst>
              <a:ext uri="{FF2B5EF4-FFF2-40B4-BE49-F238E27FC236}">
                <a16:creationId xmlns:a16="http://schemas.microsoft.com/office/drawing/2014/main" id="{E5912763-F2C6-8547-855B-60CF710D10A4}"/>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307472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281913"/>
          </a:xfrm>
        </p:spPr>
        <p:txBody>
          <a:bodyPr/>
          <a:lstStyle/>
          <a:p>
            <a:r>
              <a:rPr lang="en-US" b="1" dirty="0">
                <a:solidFill>
                  <a:srgbClr val="FF0000"/>
                </a:solidFill>
              </a:rPr>
              <a:t>After 16 years at GE, I felt my commitment and hard work would count for something.</a:t>
            </a: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153709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875037"/>
          </a:xfrm>
        </p:spPr>
        <p:txBody>
          <a:bodyPr/>
          <a:lstStyle/>
          <a:p>
            <a:r>
              <a:rPr lang="en-US" b="1" dirty="0">
                <a:solidFill>
                  <a:srgbClr val="FF0000"/>
                </a:solidFill>
              </a:rPr>
              <a:t>When the board asked me to move on, I felt like a fallen general, defeated by fatigue.</a:t>
            </a: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953063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875037"/>
          </a:xfrm>
        </p:spPr>
        <p:txBody>
          <a:bodyPr>
            <a:normAutofit fontScale="90000"/>
          </a:bodyPr>
          <a:lstStyle/>
          <a:p>
            <a:r>
              <a:rPr lang="en-US" b="1" dirty="0">
                <a:solidFill>
                  <a:srgbClr val="FF0000"/>
                </a:solidFill>
              </a:rPr>
              <a:t>Activist investors have four arrows in their quiver:</a:t>
            </a:r>
            <a:br>
              <a:rPr lang="en-US" b="1" dirty="0">
                <a:solidFill>
                  <a:srgbClr val="FF0000"/>
                </a:solidFill>
              </a:rPr>
            </a:br>
            <a:r>
              <a:rPr lang="en-US" b="1" dirty="0">
                <a:solidFill>
                  <a:srgbClr val="FF0000"/>
                </a:solidFill>
              </a:rPr>
              <a:t>Fire the CEO</a:t>
            </a:r>
            <a:br>
              <a:rPr lang="en-US" b="1" dirty="0">
                <a:solidFill>
                  <a:srgbClr val="FF0000"/>
                </a:solidFill>
              </a:rPr>
            </a:br>
            <a:r>
              <a:rPr lang="en-US" b="1" dirty="0">
                <a:solidFill>
                  <a:srgbClr val="FF0000"/>
                </a:solidFill>
              </a:rPr>
              <a:t>Sell off parts of the business,</a:t>
            </a:r>
            <a:br>
              <a:rPr lang="en-US" b="1" dirty="0">
                <a:solidFill>
                  <a:srgbClr val="FF0000"/>
                </a:solidFill>
              </a:rPr>
            </a:br>
            <a:r>
              <a:rPr lang="en-US" b="1" dirty="0">
                <a:solidFill>
                  <a:srgbClr val="FF0000"/>
                </a:solidFill>
              </a:rPr>
              <a:t>Cut costs, </a:t>
            </a:r>
            <a:br>
              <a:rPr lang="en-US" b="1" dirty="0">
                <a:solidFill>
                  <a:srgbClr val="FF0000"/>
                </a:solidFill>
              </a:rPr>
            </a:br>
            <a:r>
              <a:rPr lang="en-US" b="1" dirty="0">
                <a:solidFill>
                  <a:srgbClr val="FF0000"/>
                </a:solidFill>
              </a:rPr>
              <a:t>Spread blame</a:t>
            </a:r>
            <a:br>
              <a:rPr lang="en-US" b="1" dirty="0">
                <a:solidFill>
                  <a:srgbClr val="FF0000"/>
                </a:solidFill>
              </a:rPr>
            </a:br>
            <a:br>
              <a:rPr lang="en-US" b="1" dirty="0">
                <a:solidFill>
                  <a:srgbClr val="FF0000"/>
                </a:solidFill>
              </a:rPr>
            </a:br>
            <a:r>
              <a:rPr lang="en-US" b="1" dirty="0">
                <a:solidFill>
                  <a:srgbClr val="FF0000"/>
                </a:solidFill>
              </a:rPr>
              <a:t>when a company is too complex and this cannot be as simple, then activist investors wreck havoc.</a:t>
            </a:r>
            <a:br>
              <a:rPr lang="en-US" b="1" dirty="0">
                <a:solidFill>
                  <a:srgbClr val="FF0000"/>
                </a:solidFill>
              </a:rPr>
            </a:br>
            <a:endParaRPr lang="en-US" b="1" dirty="0">
              <a:solidFill>
                <a:srgbClr val="FF0000"/>
              </a:solidFill>
            </a:endParaRP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78046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approached this book as a project, as an interrogation of myself and my tenure. Everybody, including me remembers a ‘truth’ that includes their best self.</a:t>
            </a:r>
          </a:p>
        </p:txBody>
      </p:sp>
      <p:sp>
        <p:nvSpPr>
          <p:cNvPr id="3" name="Footer Placeholder 2">
            <a:extLst>
              <a:ext uri="{FF2B5EF4-FFF2-40B4-BE49-F238E27FC236}">
                <a16:creationId xmlns:a16="http://schemas.microsoft.com/office/drawing/2014/main" id="{AC875239-2F22-354A-88BF-8B51D5619229}"/>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9613083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875037"/>
          </a:xfrm>
        </p:spPr>
        <p:txBody>
          <a:bodyPr>
            <a:normAutofit/>
          </a:bodyPr>
          <a:lstStyle/>
          <a:p>
            <a:r>
              <a:rPr lang="en-US" b="1" dirty="0">
                <a:solidFill>
                  <a:srgbClr val="FF0000"/>
                </a:solidFill>
              </a:rPr>
              <a:t>Flannery, my successor was naïve. Global energy markets were tougher. The tail from GE capital was more toxic. GEs exposure to insurance cost the company dearly. The power business was run poorly.</a:t>
            </a: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39339989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875037"/>
          </a:xfrm>
        </p:spPr>
        <p:txBody>
          <a:bodyPr>
            <a:normAutofit/>
          </a:bodyPr>
          <a:lstStyle/>
          <a:p>
            <a:r>
              <a:rPr lang="en-US" b="1" dirty="0">
                <a:solidFill>
                  <a:srgbClr val="FF0000"/>
                </a:solidFill>
              </a:rPr>
              <a:t>Flannery’s team pointed fingers, some were leaking information to the media. With everyone fighting for themselves, no one was fighting for GE. The narrative around GE went dark.</a:t>
            </a: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379703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532-2EA2-C14E-9A32-9BACE061421F}"/>
              </a:ext>
            </a:extLst>
          </p:cNvPr>
          <p:cNvSpPr>
            <a:spLocks noGrp="1"/>
          </p:cNvSpPr>
          <p:nvPr>
            <p:ph type="title"/>
          </p:nvPr>
        </p:nvSpPr>
        <p:spPr>
          <a:xfrm>
            <a:off x="838200" y="365125"/>
            <a:ext cx="10515600" cy="5875037"/>
          </a:xfrm>
        </p:spPr>
        <p:txBody>
          <a:bodyPr>
            <a:normAutofit/>
          </a:bodyPr>
          <a:lstStyle/>
          <a:p>
            <a:r>
              <a:rPr lang="en-US" b="1" dirty="0">
                <a:solidFill>
                  <a:srgbClr val="FF0000"/>
                </a:solidFill>
              </a:rPr>
              <a:t>I have always said Truth = facts + Context. The fact is GEs stock price trailed the market when I was CEO.</a:t>
            </a:r>
          </a:p>
        </p:txBody>
      </p:sp>
      <p:sp>
        <p:nvSpPr>
          <p:cNvPr id="3" name="Footer Placeholder 2">
            <a:extLst>
              <a:ext uri="{FF2B5EF4-FFF2-40B4-BE49-F238E27FC236}">
                <a16:creationId xmlns:a16="http://schemas.microsoft.com/office/drawing/2014/main" id="{F16B7B7E-CBB2-F145-AF29-1098F9AD244B}"/>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13311646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24F32-760F-1C46-B0C5-007EA57CD8C3}"/>
              </a:ext>
            </a:extLst>
          </p:cNvPr>
          <p:cNvSpPr>
            <a:spLocks noGrp="1"/>
          </p:cNvSpPr>
          <p:nvPr>
            <p:ph type="title"/>
          </p:nvPr>
        </p:nvSpPr>
        <p:spPr/>
        <p:txBody>
          <a:bodyPr/>
          <a:lstStyle/>
          <a:p>
            <a:r>
              <a:rPr lang="en-US" b="1" dirty="0">
                <a:solidFill>
                  <a:srgbClr val="FF0000"/>
                </a:solidFill>
              </a:rPr>
              <a:t>What I could have done and didn’t do…</a:t>
            </a:r>
          </a:p>
        </p:txBody>
      </p:sp>
      <p:sp>
        <p:nvSpPr>
          <p:cNvPr id="3" name="Content Placeholder 2">
            <a:extLst>
              <a:ext uri="{FF2B5EF4-FFF2-40B4-BE49-F238E27FC236}">
                <a16:creationId xmlns:a16="http://schemas.microsoft.com/office/drawing/2014/main" id="{81A028F2-26EC-3748-9699-7ED4220F4A36}"/>
              </a:ext>
            </a:extLst>
          </p:cNvPr>
          <p:cNvSpPr>
            <a:spLocks noGrp="1"/>
          </p:cNvSpPr>
          <p:nvPr>
            <p:ph idx="1"/>
          </p:nvPr>
        </p:nvSpPr>
        <p:spPr/>
        <p:txBody>
          <a:bodyPr/>
          <a:lstStyle/>
          <a:p>
            <a:r>
              <a:rPr lang="en-US" dirty="0"/>
              <a:t>I could have reset the company in the 200s after 9/11</a:t>
            </a:r>
          </a:p>
          <a:p>
            <a:r>
              <a:rPr lang="en-US" dirty="0"/>
              <a:t>I did not develop a bench of rising leaders</a:t>
            </a:r>
          </a:p>
          <a:p>
            <a:r>
              <a:rPr lang="en-US" dirty="0"/>
              <a:t>I should have found a better way to deliver value from GE capital</a:t>
            </a:r>
          </a:p>
          <a:p>
            <a:r>
              <a:rPr lang="en-US" dirty="0"/>
              <a:t>I wish I had said “ I don’t know” more often</a:t>
            </a:r>
          </a:p>
          <a:p>
            <a:r>
              <a:rPr lang="en-US" dirty="0"/>
              <a:t>I took on too much</a:t>
            </a:r>
          </a:p>
        </p:txBody>
      </p:sp>
      <p:sp>
        <p:nvSpPr>
          <p:cNvPr id="4" name="Footer Placeholder 3">
            <a:extLst>
              <a:ext uri="{FF2B5EF4-FFF2-40B4-BE49-F238E27FC236}">
                <a16:creationId xmlns:a16="http://schemas.microsoft.com/office/drawing/2014/main" id="{C0AB8DA9-9B34-B045-AA32-829A0E7A9C16}"/>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5400251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FC5B0-3738-884B-BC28-6E6CF9BA1558}"/>
              </a:ext>
            </a:extLst>
          </p:cNvPr>
          <p:cNvSpPr>
            <a:spLocks noGrp="1"/>
          </p:cNvSpPr>
          <p:nvPr>
            <p:ph type="title"/>
          </p:nvPr>
        </p:nvSpPr>
        <p:spPr>
          <a:xfrm>
            <a:off x="838200" y="365125"/>
            <a:ext cx="10515600" cy="5640259"/>
          </a:xfrm>
        </p:spPr>
        <p:txBody>
          <a:bodyPr/>
          <a:lstStyle/>
          <a:p>
            <a:r>
              <a:rPr lang="en-US" b="1" dirty="0">
                <a:solidFill>
                  <a:srgbClr val="FF0000"/>
                </a:solidFill>
              </a:rPr>
              <a:t>You need intelligent people to serve as your guardrails , but in the end it is your job to act.</a:t>
            </a:r>
          </a:p>
        </p:txBody>
      </p:sp>
      <p:sp>
        <p:nvSpPr>
          <p:cNvPr id="3" name="Footer Placeholder 2">
            <a:extLst>
              <a:ext uri="{FF2B5EF4-FFF2-40B4-BE49-F238E27FC236}">
                <a16:creationId xmlns:a16="http://schemas.microsoft.com/office/drawing/2014/main" id="{D3D7266D-4324-C945-A217-244CEE47C4F9}"/>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32308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In 2001 I became the CEO of a company  I inherited from Jack Welch where perception didn’t equal reality. We had great people and culture but we had run out of ideas.</a:t>
            </a:r>
          </a:p>
        </p:txBody>
      </p:sp>
      <p:sp>
        <p:nvSpPr>
          <p:cNvPr id="3" name="Footer Placeholder 2">
            <a:extLst>
              <a:ext uri="{FF2B5EF4-FFF2-40B4-BE49-F238E27FC236}">
                <a16:creationId xmlns:a16="http://schemas.microsoft.com/office/drawing/2014/main" id="{CF5E7245-7DDA-A947-83E7-E1C9AA10DD8C}"/>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21478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We were a sprawling conglomerate from turbines to jet engines to Tv networks to insurance policies for cats and dogs. We were valued as a tech company.</a:t>
            </a:r>
          </a:p>
        </p:txBody>
      </p:sp>
      <p:sp>
        <p:nvSpPr>
          <p:cNvPr id="3" name="Footer Placeholder 2">
            <a:extLst>
              <a:ext uri="{FF2B5EF4-FFF2-40B4-BE49-F238E27FC236}">
                <a16:creationId xmlns:a16="http://schemas.microsoft.com/office/drawing/2014/main" id="{329343CC-CC2C-F640-9AD9-9A8C54723172}"/>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14645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I was dedicated to GE, I worked every weekend, never spent a penny to decorate my office, I used my own stamps for mail.</a:t>
            </a:r>
          </a:p>
        </p:txBody>
      </p:sp>
      <p:sp>
        <p:nvSpPr>
          <p:cNvPr id="3" name="Footer Placeholder 2">
            <a:extLst>
              <a:ext uri="{FF2B5EF4-FFF2-40B4-BE49-F238E27FC236}">
                <a16:creationId xmlns:a16="http://schemas.microsoft.com/office/drawing/2014/main" id="{B059210A-BF1D-5546-89D4-7D892E020388}"/>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2523956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22FC-74C0-564F-B577-558B37D57145}"/>
              </a:ext>
            </a:extLst>
          </p:cNvPr>
          <p:cNvSpPr>
            <a:spLocks noGrp="1"/>
          </p:cNvSpPr>
          <p:nvPr>
            <p:ph type="title"/>
          </p:nvPr>
        </p:nvSpPr>
        <p:spPr>
          <a:xfrm>
            <a:off x="838200" y="365125"/>
            <a:ext cx="10515600" cy="5862680"/>
          </a:xfrm>
        </p:spPr>
        <p:txBody>
          <a:bodyPr/>
          <a:lstStyle/>
          <a:p>
            <a:r>
              <a:rPr lang="en-US" b="1" dirty="0">
                <a:solidFill>
                  <a:srgbClr val="FF0000"/>
                </a:solidFill>
              </a:rPr>
              <a:t>You are never going to get everything right. If you want to cover your ass, then you shouldn’t sign up to be a CEO.</a:t>
            </a:r>
          </a:p>
        </p:txBody>
      </p:sp>
      <p:sp>
        <p:nvSpPr>
          <p:cNvPr id="3" name="Footer Placeholder 2">
            <a:extLst>
              <a:ext uri="{FF2B5EF4-FFF2-40B4-BE49-F238E27FC236}">
                <a16:creationId xmlns:a16="http://schemas.microsoft.com/office/drawing/2014/main" id="{3F114831-491A-5D4F-BADD-C218B5C7A8A3}"/>
              </a:ext>
            </a:extLst>
          </p:cNvPr>
          <p:cNvSpPr>
            <a:spLocks noGrp="1"/>
          </p:cNvSpPr>
          <p:nvPr>
            <p:ph type="ftr" sz="quarter" idx="11"/>
          </p:nvPr>
        </p:nvSpPr>
        <p:spPr/>
        <p:txBody>
          <a:bodyPr/>
          <a:lstStyle/>
          <a:p>
            <a:r>
              <a:rPr lang="en-US" dirty="0"/>
              <a:t>Book Summary - Shiv</a:t>
            </a:r>
          </a:p>
        </p:txBody>
      </p:sp>
    </p:spTree>
    <p:extLst>
      <p:ext uri="{BB962C8B-B14F-4D97-AF65-F5344CB8AC3E}">
        <p14:creationId xmlns:p14="http://schemas.microsoft.com/office/powerpoint/2010/main" val="412683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1894</Words>
  <Application>Microsoft Macintosh PowerPoint</Application>
  <PresentationFormat>Widescreen</PresentationFormat>
  <Paragraphs>115</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Hot Seat</vt:lpstr>
      <vt:lpstr>Jeff Immelt was the ninth chairman of GE and served as CEO for 16 years. He was named one of the best CEOs three times by Barron’s</vt:lpstr>
      <vt:lpstr>I have learnt some tough lessons and I think other could benefit from them. My tenure ended badly. Many business books start with “let me tell you,.. I am an unmitigated success” Clearly I couldn’t say that.</vt:lpstr>
      <vt:lpstr>Fortune magazine ran a story “ what happened at GE” It suggested that many things didn't happen at GE, like succession planning, managing GE capital etc. and they were wrong.</vt:lpstr>
      <vt:lpstr>I approached this book as a project, as an interrogation of myself and my tenure. Everybody, including me remembers a ‘truth’ that includes their best self.</vt:lpstr>
      <vt:lpstr>In 2001 I became the CEO of a company  I inherited from Jack Welch where perception didn’t equal reality. We had great people and culture but we had run out of ideas.</vt:lpstr>
      <vt:lpstr>We were a sprawling conglomerate from turbines to jet engines to Tv networks to insurance policies for cats and dogs. We were valued as a tech company.</vt:lpstr>
      <vt:lpstr>I was dedicated to GE, I worked every weekend, never spent a penny to decorate my office, I used my own stamps for mail.</vt:lpstr>
      <vt:lpstr>You are never going to get everything right. If you want to cover your ass, then you shouldn’t sign up to be a CEO.</vt:lpstr>
      <vt:lpstr>Every CEOs relationship with his/her predecessor is complicated. Its like my relationship with my late mother in law, we both loved my wife, bit in different ways.</vt:lpstr>
      <vt:lpstr>In jack Welch’s time as CEO Ge value had risen a staggering 4000 per cent. But, Jack led the company in a time of consistent economic expansion.</vt:lpstr>
      <vt:lpstr>GE had adopted a ‘fast follower strategy” we left innovation to other companies and then we hurried to catch up- so we had let our research center erode.</vt:lpstr>
      <vt:lpstr>The best leaders absorb fear. The best leaders give people the truth and a way forward.</vt:lpstr>
      <vt:lpstr>True leaders are frank, they don’t traffic in panic. The best leaders acknowledge mistakes, transparency is an admirable goal, bit the real goal is to solve the problem.</vt:lpstr>
      <vt:lpstr>In covid, everyone wants to be led, they don’t expect perfection, they want to know where you stand, what drives your thinking. They want simple words, based on trust, honesty and consequences.</vt:lpstr>
      <vt:lpstr>You are a trust me company till you are not</vt:lpstr>
      <vt:lpstr>The determinants of success are in three questions: a. How fast can u learn b.How much can you take and c.what will you give to people around you</vt:lpstr>
      <vt:lpstr>I didn’t have a grand plan for my career. I worked the summer at BCG and I liked my colleagues but found the job unsatisfying.</vt:lpstr>
      <vt:lpstr>Anyone who has worked with me knows I am fastidious on time.</vt:lpstr>
      <vt:lpstr>In a  crisis, good leaders can hold two truths at the same time, they prepare for the worst, while taking big swings to set the table needed for improvements.</vt:lpstr>
      <vt:lpstr>Knowing what to do is easier than knowing when to do it. Leaders cannot afford to be indecisive, there is nothing more frustrating to a team than when the leader thinks out aloud but cites caution as a reason not to act.</vt:lpstr>
      <vt:lpstr>In legacy companies, leaders cannot change everything. You have to take things you didn’t start and make it better.</vt:lpstr>
      <vt:lpstr>I underestimated GE s digital deficit from years of outsourcing. GE veterans were unwilling to embrace the digital future.  In so many ways industrial and digital have opposite forms.</vt:lpstr>
      <vt:lpstr>Leaders make big companies small</vt:lpstr>
      <vt:lpstr>I know that the higher you rise within a  company, the more difficult it is to see what’s happening beneath you . People don’t like to tell their boss terrible news.</vt:lpstr>
      <vt:lpstr>In GE, we needed our leaders to get better at enduring ambiguity and being flexible as data arose.</vt:lpstr>
      <vt:lpstr>As CEO, I personally championed, promoted and recruited women. I always felt that women were more loyal to a company vs men  and were willing to try new approaches to solving problems.</vt:lpstr>
      <vt:lpstr>To some, ‘globalization’ had become a dirty word, about outsourcing and trimming American jobs. I started developing a more nuanced view, it was about creating jobs both at home and abroad.</vt:lpstr>
      <vt:lpstr>The practice of wage arbitrage has really shaped my generation of business leaders. If we could do things more productively by moving work offshore, then why not? We as capitalists thought this was our right , without thinking much about the consequences.</vt:lpstr>
      <vt:lpstr>I was impressed with Obama, though I often disagreed with him. I am a republican.</vt:lpstr>
      <vt:lpstr>In a world of growing competition, we will never be protected form China. Every year for the last 25 years, China has graduated more engineers than Us and Europe put together. In an increasing number of issues china is ‘the decider’</vt:lpstr>
      <vt:lpstr>Customers love broad capability from a company.</vt:lpstr>
      <vt:lpstr>Conglomerates are more relevant in places like China where the government and eco system places value on relationships. In 2000  the stock market loved conglomerates, by 2017, investors had dropped them.</vt:lpstr>
      <vt:lpstr>The biggest disadvantage of a conglomerate is its complexity. How does one get the best out of complexity without getting complex.</vt:lpstr>
      <vt:lpstr>Private equity forms have been around for 40 years but have got prominent in the last 20. Today private equity has nearly $ 2 trillion under management, legacy companies must compete with these private firms for capital and talent.</vt:lpstr>
      <vt:lpstr>PE firms are a combination of part holding, part operating company. The are professional capital allocators, they know their way around a balance sheet and know how to use debt markets, they know how to structure finance.</vt:lpstr>
      <vt:lpstr>As the CEO of a conglomerate, you cannot be a micro manager, you will drive people crazy. You have to relax control, this requires you to trust them.</vt:lpstr>
      <vt:lpstr>High costs, low engagement and slow movement tend to go together.</vt:lpstr>
      <vt:lpstr>In a conglomerate peer pressure is very effective. In a mono line company, the functional heads compete with each other, in a conglomerate, CEOs compete with each other.</vt:lpstr>
      <vt:lpstr>Creating transparency around performance, with clear metrics and open debate is essential in a conglomerate.</vt:lpstr>
      <vt:lpstr>CEOs rarely talk about how solitary the job is. I was always on the lookout for people I could speak to with neither of us needing anything from each other.  Another part of a CEOs job is to absorb bad news everyday.</vt:lpstr>
      <vt:lpstr>Sometimes you must act instead of dithering. If you wait for the perfect moment, you will often wait forever.</vt:lpstr>
      <vt:lpstr>Today 93 % of electricity comes from coal, gas , nuclear and hydro and renewables is only 7 %. Changing this to renewables will take years, irrespective of the best intentions.</vt:lpstr>
      <vt:lpstr>The qualities needed for success to be GEs CEO to me were a track record of hard work and commitment to the company.</vt:lpstr>
      <vt:lpstr>The board believed that the next GE CEOs success depended less on what they knew and more on how fast they could learn and how resilient they would be.</vt:lpstr>
      <vt:lpstr>The board asked the contenders for my job the following questions: 1. What would your current leadership team say they most appreciate about how you lead them 2.What strategic changes would you drive including capital allocation and portfolio management 3.What do you see as the most beneficial aspect of GE s culture that you should maintain and what do you plan to change. 4.What is some of the toughest personal feedback you have received and 5.How do you learn?</vt:lpstr>
      <vt:lpstr>After 16 years at GE, I felt my commitment and hard work would count for something.</vt:lpstr>
      <vt:lpstr>When the board asked me to move on, I felt like a fallen general, defeated by fatigue.</vt:lpstr>
      <vt:lpstr>Activist investors have four arrows in their quiver: Fire the CEO Sell off parts of the business, Cut costs,  Spread blame  when a company is too complex and this cannot be as simple, then activist investors wreck havoc. </vt:lpstr>
      <vt:lpstr>Flannery, my successor was naïve. Global energy markets were tougher. The tail from GE capital was more toxic. GEs exposure to insurance cost the company dearly. The power business was run poorly.</vt:lpstr>
      <vt:lpstr>Flannery’s team pointed fingers, some were leaking information to the media. With everyone fighting for themselves, no one was fighting for GE. The narrative around GE went dark.</vt:lpstr>
      <vt:lpstr>I have always said Truth = facts + Context. The fact is GEs stock price trailed the market when I was CEO.</vt:lpstr>
      <vt:lpstr>What I could have done and didn’t do…</vt:lpstr>
      <vt:lpstr>You need intelligent people to serve as your guardrails , but in the end it is your job to act.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Seat</dc:title>
  <dc:creator>shiv shivakumar</dc:creator>
  <cp:lastModifiedBy>Shiv Shivakumar</cp:lastModifiedBy>
  <cp:revision>7</cp:revision>
  <dcterms:created xsi:type="dcterms:W3CDTF">2021-03-06T12:10:29Z</dcterms:created>
  <dcterms:modified xsi:type="dcterms:W3CDTF">2021-03-06T13:53:39Z</dcterms:modified>
</cp:coreProperties>
</file>