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2.xml" ContentType="application/vnd.openxmlformats-officedocument.drawingml.chart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416" r:id="rId4"/>
    <p:sldId id="258" r:id="rId5"/>
    <p:sldId id="259" r:id="rId6"/>
    <p:sldId id="260" r:id="rId7"/>
    <p:sldId id="261" r:id="rId8"/>
    <p:sldId id="2411" r:id="rId9"/>
    <p:sldId id="2409" r:id="rId10"/>
    <p:sldId id="2417" r:id="rId11"/>
    <p:sldId id="2421" r:id="rId12"/>
    <p:sldId id="2418" r:id="rId13"/>
    <p:sldId id="2423" r:id="rId14"/>
    <p:sldId id="2424" r:id="rId15"/>
    <p:sldId id="2425" r:id="rId16"/>
    <p:sldId id="2426" r:id="rId17"/>
    <p:sldId id="2413" r:id="rId18"/>
    <p:sldId id="2419" r:id="rId19"/>
    <p:sldId id="2420" r:id="rId20"/>
    <p:sldId id="2427" r:id="rId21"/>
    <p:sldId id="2414" r:id="rId22"/>
    <p:sldId id="2415" r:id="rId23"/>
    <p:sldId id="2422" r:id="rId24"/>
    <p:sldId id="2412" r:id="rId25"/>
    <p:sldId id="2408" r:id="rId26"/>
    <p:sldId id="2407" r:id="rId27"/>
    <p:sldId id="241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48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66641348929056E-2"/>
          <c:y val="2.4587014982712256E-2"/>
          <c:w val="0.93604739480480026"/>
          <c:h val="0.90165194006915106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89A-42A3-AE8C-CADB819173A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89A-42A3-AE8C-CADB819173A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89A-42A3-AE8C-CADB819173A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89A-42A3-AE8C-CADB819173AA}"/>
                </c:ext>
              </c:extLst>
            </c:dLbl>
            <c:dLbl>
              <c:idx val="4"/>
              <c:layout>
                <c:manualLayout>
                  <c:x val="0"/>
                  <c:y val="-3.3807145601229348E-2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89A-42A3-AE8C-CADB819173A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89A-42A3-AE8C-CADB819173A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889A-42A3-AE8C-CADB819173AA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89A-42A3-AE8C-CADB819173AA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889A-42A3-AE8C-CADB819173AA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89A-42A3-AE8C-CADB81917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Sheet1!$A$1:$A$10</c:f>
              <c:numCache>
                <c:formatCode>General</c:formatCode>
                <c:ptCount val="10"/>
                <c:pt idx="0">
                  <c:v>197.6</c:v>
                </c:pt>
                <c:pt idx="1">
                  <c:v>193.49</c:v>
                </c:pt>
                <c:pt idx="2">
                  <c:v>275.27999999999997</c:v>
                </c:pt>
                <c:pt idx="3">
                  <c:v>282.98</c:v>
                </c:pt>
                <c:pt idx="4">
                  <c:v>155.9</c:v>
                </c:pt>
                <c:pt idx="5">
                  <c:v>64</c:v>
                </c:pt>
                <c:pt idx="6">
                  <c:v>155.9</c:v>
                </c:pt>
                <c:pt idx="7">
                  <c:v>34.630000000000003</c:v>
                </c:pt>
                <c:pt idx="8">
                  <c:v>124.4</c:v>
                </c:pt>
                <c:pt idx="9">
                  <c:v>53.45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278.7</c:v>
                </c:pt>
                <c:pt idx="1">
                  <c:v>37</c:v>
                </c:pt>
                <c:pt idx="2">
                  <c:v>173.3</c:v>
                </c:pt>
                <c:pt idx="3">
                  <c:v>70.400000000000006</c:v>
                </c:pt>
                <c:pt idx="4">
                  <c:v>42.6</c:v>
                </c:pt>
                <c:pt idx="5">
                  <c:v>75.400000000000006</c:v>
                </c:pt>
                <c:pt idx="6">
                  <c:v>20.2</c:v>
                </c:pt>
                <c:pt idx="7">
                  <c:v>265.5</c:v>
                </c:pt>
                <c:pt idx="8">
                  <c:v>160</c:v>
                </c:pt>
                <c:pt idx="9">
                  <c:v>8.9</c:v>
                </c:pt>
              </c:numCache>
            </c:numRef>
          </c:yVal>
          <c:bubbleSize>
            <c:numRef>
              <c:f>Sheet1!$C$1:$C$10</c:f>
              <c:numCache>
                <c:formatCode>General</c:formatCode>
                <c:ptCount val="10"/>
                <c:pt idx="0">
                  <c:v>94.494</c:v>
                </c:pt>
                <c:pt idx="1">
                  <c:v>65.040999999999997</c:v>
                </c:pt>
                <c:pt idx="2">
                  <c:v>58.076000000000001</c:v>
                </c:pt>
                <c:pt idx="3">
                  <c:v>44.896999999999998</c:v>
                </c:pt>
                <c:pt idx="4">
                  <c:v>33.101999999999997</c:v>
                </c:pt>
                <c:pt idx="5">
                  <c:v>20.056549999999998</c:v>
                </c:pt>
                <c:pt idx="6">
                  <c:v>18.515000000000001</c:v>
                </c:pt>
                <c:pt idx="7">
                  <c:v>9.0860000000000003</c:v>
                </c:pt>
                <c:pt idx="8">
                  <c:v>65.084360000000004</c:v>
                </c:pt>
                <c:pt idx="9">
                  <c:v>18.48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889A-42A3-AE8C-CADB81917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1"/>
        <c:showNegBubbles val="0"/>
        <c:axId val="1080431936"/>
        <c:axId val="1"/>
      </c:bubbleChart>
      <c:valAx>
        <c:axId val="1080431936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&quot;-&quot;#,##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0"/>
      </c:valAx>
      <c:valAx>
        <c:axId val="1"/>
        <c:scaling>
          <c:orientation val="minMax"/>
          <c:max val="3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&quot;-&quot;#,##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431936"/>
        <c:crosses val="min"/>
        <c:crossBetween val="midCat"/>
        <c:majorUnit val="50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0"/>
    <c:dispBlanksAs val="gap"/>
    <c:showDLblsOverMax val="1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66641348929056E-2"/>
          <c:y val="2.4587014982712256E-2"/>
          <c:w val="0.93604739480480026"/>
          <c:h val="0.90165194006915106"/>
        </c:manualLayout>
      </c:layout>
      <c:bubbleChart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11E-42AB-8DC1-1CA8293CE4D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11E-42AB-8DC1-1CA8293CE4D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11E-42AB-8DC1-1CA8293CE4DB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11E-42AB-8DC1-1CA8293CE4D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11E-42AB-8DC1-1CA8293CE4DB}"/>
                </c:ext>
              </c:extLst>
            </c:dLbl>
            <c:dLbl>
              <c:idx val="5"/>
              <c:layout>
                <c:manualLayout>
                  <c:x val="7.7472277077320368E-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11E-42AB-8DC1-1CA8293CE4DB}"/>
                </c:ext>
              </c:extLst>
            </c:dLbl>
            <c:dLbl>
              <c:idx val="6"/>
              <c:layout>
                <c:manualLayout>
                  <c:x val="2.4608840953972352E-2"/>
                  <c:y val="1.959277756434882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11E-42AB-8DC1-1CA8293CE4DB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11E-42AB-8DC1-1CA8293CE4DB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11E-42AB-8DC1-1CA8293CE4DB}"/>
                </c:ext>
              </c:extLst>
            </c:dLbl>
            <c:dLbl>
              <c:idx val="9"/>
              <c:layout>
                <c:manualLayout>
                  <c:x val="-2.0355461036001821E-2"/>
                  <c:y val="1.959277756434882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11E-42AB-8DC1-1CA8293CE4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Sheet1!$A$1:$A$10</c:f>
              <c:numCache>
                <c:formatCode>General</c:formatCode>
                <c:ptCount val="10"/>
                <c:pt idx="0">
                  <c:v>94.494</c:v>
                </c:pt>
                <c:pt idx="1">
                  <c:v>65.040999999999997</c:v>
                </c:pt>
                <c:pt idx="2">
                  <c:v>58.076000000000001</c:v>
                </c:pt>
                <c:pt idx="3">
                  <c:v>44.896999999999998</c:v>
                </c:pt>
                <c:pt idx="4">
                  <c:v>33.101999999999997</c:v>
                </c:pt>
                <c:pt idx="5">
                  <c:v>20.056549999999998</c:v>
                </c:pt>
                <c:pt idx="6">
                  <c:v>18.515000000000001</c:v>
                </c:pt>
                <c:pt idx="7">
                  <c:v>9.0860000000000003</c:v>
                </c:pt>
                <c:pt idx="8">
                  <c:v>65.084360000000004</c:v>
                </c:pt>
                <c:pt idx="9">
                  <c:v>18.48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197.6</c:v>
                </c:pt>
                <c:pt idx="1">
                  <c:v>193.49</c:v>
                </c:pt>
                <c:pt idx="2">
                  <c:v>275.27999999999997</c:v>
                </c:pt>
                <c:pt idx="3">
                  <c:v>282.98</c:v>
                </c:pt>
                <c:pt idx="4">
                  <c:v>155.9</c:v>
                </c:pt>
                <c:pt idx="5">
                  <c:v>64</c:v>
                </c:pt>
                <c:pt idx="6">
                  <c:v>155.9</c:v>
                </c:pt>
                <c:pt idx="7">
                  <c:v>34.630000000000003</c:v>
                </c:pt>
                <c:pt idx="8">
                  <c:v>124.4</c:v>
                </c:pt>
                <c:pt idx="9">
                  <c:v>53.45</c:v>
                </c:pt>
              </c:numCache>
            </c:numRef>
          </c:yVal>
          <c:bubbleSize>
            <c:numRef>
              <c:f>Sheet1!$C$1:$C$10</c:f>
              <c:numCache>
                <c:formatCode>General</c:formatCode>
                <c:ptCount val="10"/>
                <c:pt idx="0">
                  <c:v>278.7</c:v>
                </c:pt>
                <c:pt idx="1">
                  <c:v>37</c:v>
                </c:pt>
                <c:pt idx="2">
                  <c:v>173.3</c:v>
                </c:pt>
                <c:pt idx="3">
                  <c:v>70.400000000000006</c:v>
                </c:pt>
                <c:pt idx="4">
                  <c:v>42.6</c:v>
                </c:pt>
                <c:pt idx="5">
                  <c:v>75.400000000000006</c:v>
                </c:pt>
                <c:pt idx="6">
                  <c:v>20.2</c:v>
                </c:pt>
                <c:pt idx="7">
                  <c:v>265.5</c:v>
                </c:pt>
                <c:pt idx="8">
                  <c:v>160</c:v>
                </c:pt>
                <c:pt idx="9">
                  <c:v>8.9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B11E-42AB-8DC1-1CA8293CE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1"/>
        <c:showNegBubbles val="0"/>
        <c:axId val="1050408880"/>
        <c:axId val="1"/>
      </c:bubbleChart>
      <c:valAx>
        <c:axId val="1050408880"/>
        <c:scaling>
          <c:orientation val="minMax"/>
          <c:max val="1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5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350"/>
          <c:min val="-5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5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050408880"/>
        <c:crosses val="min"/>
        <c:crossBetween val="midCat"/>
        <c:majorUnit val="50"/>
      </c:valAx>
      <c:spPr>
        <a:solidFill>
          <a:schemeClr val="bg1"/>
        </a:solidFill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79573842762673E-2"/>
          <c:y val="2.3633677991137372E-2"/>
          <c:w val="0.92174871418074944"/>
          <c:h val="0.90546528803545057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6"/>
            <c:spPr>
              <a:solidFill>
                <a:schemeClr val="accent1"/>
              </a:solidFill>
              <a:ln w="9525" algn="ctr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Sheet1!$A$1:$A$10</c:f>
              <c:numCache>
                <c:formatCode>General</c:formatCode>
                <c:ptCount val="10"/>
                <c:pt idx="0">
                  <c:v>197.6</c:v>
                </c:pt>
                <c:pt idx="1">
                  <c:v>193.49</c:v>
                </c:pt>
                <c:pt idx="2">
                  <c:v>275.27999999999997</c:v>
                </c:pt>
                <c:pt idx="3">
                  <c:v>282.98</c:v>
                </c:pt>
                <c:pt idx="4">
                  <c:v>155.9</c:v>
                </c:pt>
                <c:pt idx="5">
                  <c:v>64</c:v>
                </c:pt>
                <c:pt idx="6">
                  <c:v>155.9</c:v>
                </c:pt>
                <c:pt idx="7">
                  <c:v>34.630000000000003</c:v>
                </c:pt>
                <c:pt idx="8">
                  <c:v>124.4</c:v>
                </c:pt>
                <c:pt idx="9">
                  <c:v>53.45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278.7</c:v>
                </c:pt>
                <c:pt idx="1">
                  <c:v>37</c:v>
                </c:pt>
                <c:pt idx="2">
                  <c:v>173.3</c:v>
                </c:pt>
                <c:pt idx="3">
                  <c:v>70.400000000000006</c:v>
                </c:pt>
                <c:pt idx="4">
                  <c:v>42.6</c:v>
                </c:pt>
                <c:pt idx="5">
                  <c:v>75.400000000000006</c:v>
                </c:pt>
                <c:pt idx="6">
                  <c:v>20.2</c:v>
                </c:pt>
                <c:pt idx="7">
                  <c:v>265.5</c:v>
                </c:pt>
                <c:pt idx="8">
                  <c:v>160</c:v>
                </c:pt>
                <c:pt idx="9">
                  <c:v>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CD-4EE6-BAD4-64CAC0DFF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604880"/>
        <c:axId val="1"/>
      </c:scatterChart>
      <c:valAx>
        <c:axId val="1028604880"/>
        <c:scaling>
          <c:orientation val="minMax"/>
          <c:max val="34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b="1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20"/>
      </c:valAx>
      <c:valAx>
        <c:axId val="1"/>
        <c:scaling>
          <c:orientation val="minMax"/>
          <c:max val="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5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028604880"/>
        <c:crosses val="min"/>
        <c:crossBetween val="midCat"/>
        <c:majorUnit val="50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spPr>
    <a:solidFill>
      <a:schemeClr val="bg1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37FD-35BF-854B-88AF-34A62DA2ACB8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DB37-E0C1-7440-AA46-053090116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6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CE72-7FA2-674F-9ABF-ED6FA3381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CE1C0-5913-964C-96B6-46D515A73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23A1B-1858-3148-89A2-49314A43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766-271E-0643-9E88-E6B46B0A69A3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96A6-9FC9-C640-B8D7-8D139BEC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E4B5-CEE1-3848-9669-C9685C2B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5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63E7-F275-3446-8915-AC124E6E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1948A-02E7-454E-969E-2E7D2C2B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BB6F8-5196-D946-BDA9-BE016714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B166-65A4-BE4F-9FA0-8D99627D4D5A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0CD1-EDC8-3B47-8673-4C23BDF1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6F1E-0687-9446-822C-F1B320D7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DEAE-7664-0044-AD80-DF715DEB8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5EE0-D760-A546-8F0B-666A658DC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A93D5-BDEA-824C-BE85-C6550CA2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DB17-1060-3B46-AB31-612493621CFE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10E5-F93C-DC49-9007-2148B8B5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64BB9-2B55-3B4B-A31E-E5C922B3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0"/>
            <a:ext cx="10972801" cy="762000"/>
          </a:xfrm>
        </p:spPr>
        <p:txBody>
          <a:bodyPr>
            <a:normAutofit/>
          </a:bodyPr>
          <a:lstStyle>
            <a:lvl1pPr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4" y="762000"/>
            <a:ext cx="10972801" cy="54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4" y="6248400"/>
            <a:ext cx="10972801" cy="54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68831"/>
            <a:ext cx="9266775" cy="512971"/>
          </a:xfrm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18 December Hindalco Session - Shiv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7745" y="6268831"/>
            <a:ext cx="787791" cy="365125"/>
          </a:xfrm>
        </p:spPr>
        <p:txBody>
          <a:bodyPr/>
          <a:lstStyle>
            <a:lvl1pPr>
              <a:defRPr sz="10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1B98C-FB40-4882-AB92-36723742E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890383"/>
            <a:ext cx="10972803" cy="5250606"/>
          </a:xfrm>
        </p:spPr>
        <p:txBody>
          <a:bodyPr/>
          <a:lstStyle>
            <a:lvl2pPr marL="347663" indent="-177404">
              <a:defRPr/>
            </a:lvl2pPr>
            <a:lvl3pPr marL="515541" indent="-169069">
              <a:buFont typeface="Courier New" panose="02070309020205020404" pitchFamily="49" charset="0"/>
              <a:buChar char="o"/>
              <a:defRPr/>
            </a:lvl3pPr>
            <a:lvl4pPr marL="688181" indent="-171450">
              <a:buFont typeface="Wingdings" panose="05000000000000000000" pitchFamily="2" charset="2"/>
              <a:buChar char="q"/>
              <a:defRPr/>
            </a:lvl4pPr>
            <a:lvl5pPr marL="856060" indent="-170260">
              <a:buFont typeface="Wingdings" panose="05000000000000000000" pitchFamily="2" charset="2"/>
              <a:buChar char="Ø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9244-3348-D540-9E8D-E4C9207D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D9DE-31C8-AC43-8578-B50F79FB0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AA05-5D50-8244-80F5-F371DDF6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FBC3-38C1-AC42-8B62-0353F7C0B25A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AA1E-DB97-3B42-9A06-6E9072E0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653D6-AF06-9A4D-82FE-4CDFB88E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6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97B8-7A2A-9844-8F79-E7CB714E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E5CAB-6612-1E4C-A29A-68F19EC2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758BB-1E71-2942-80C2-1D0AC64D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6410-2F1F-964D-82D9-F7A450C12BEC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AA90-8B88-F440-B323-05F76717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2D57-D557-AC41-BA91-6057763D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5B03-3CAF-164F-A4FF-461B7074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6B0B2-4B08-5B41-8AA0-EBE9FA855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DE803-6FC5-9048-A1BC-06B1C1AC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6F82-FA3A-BC42-8993-7D804187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60F6-623A-FC40-8AFC-3B04ABA83CE8}" type="datetime1">
              <a:rPr lang="en-IN" smtClean="0"/>
              <a:t>13/01/21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7DC11-D7D5-DD4A-8D1F-437BD71F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03D8D-8379-944F-8758-84CD106D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3064-B813-744F-A0B3-0B807E96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D7E50-DE18-2C48-AD02-13921B0B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92BE4-6060-C745-94FF-C90E8F62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3D2AE-9FE8-E64C-B053-A1778E607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6FE57-D536-3B45-80B3-5A6D1334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91680-148C-0941-B321-22B16627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EC3-4015-874A-A160-8E8ED75C96E1}" type="datetime1">
              <a:rPr lang="en-IN" smtClean="0"/>
              <a:t>13/01/21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44D9E-4BE9-0F4D-B995-0C7E8AA0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A8EEF-3502-F44E-8CEB-EE8E71EB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19A1-3FB6-3040-85B5-4B029A68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11993-4F97-4F4A-BE61-F075D357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04DD-1861-5741-BB5A-0C3C727B3C9B}" type="datetime1">
              <a:rPr lang="en-IN" smtClean="0"/>
              <a:t>13/01/21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1E278-A986-D148-AF7F-644FEB7A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0004-EE3B-284B-909A-B4441A82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CA216-7506-5645-A97E-5DDE017F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59CA-69A0-B142-9070-C91D25BAF041}" type="datetime1">
              <a:rPr lang="en-IN" smtClean="0"/>
              <a:t>13/01/21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49C20-93FD-1B4C-921F-1C530AD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B9FA5-3F23-DC42-9636-87FA201D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ADCA-06CB-FD42-BBBC-F1D80F7F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C3EB7-165D-AC4B-A2A2-12BAFE1BC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BD951-3C49-4E4A-A06D-5C1DB6A1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BBF1E-21AE-4B4C-B420-3562B139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A0D8-6752-114A-A074-FC91130B2F4D}" type="datetime1">
              <a:rPr lang="en-IN" smtClean="0"/>
              <a:t>13/01/21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30986-D254-BE4C-8115-98C72418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6DB3D-F46B-EC40-B3DA-BA629A60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DA40-25B4-7A4B-94BF-45CFB6DA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8CB1A-1D32-0B43-9542-A4BEA590C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522DA-1B42-DB4A-A5C7-91C0B700D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A642D-A7DE-2F46-B468-DA357369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8D45-A163-5146-BF9D-FEAFF85A06A5}" type="datetime1">
              <a:rPr lang="en-IN" smtClean="0"/>
              <a:t>13/01/21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A7142-86FE-BB46-82D8-4EDB340C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B5C98-6897-B04E-9722-126751B0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9D3DFC-D874-4C9A-AB54-AEFBD5DEFC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70949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think-cell Slide" r:id="rId17" imgW="421" imgH="423" progId="TCLayout.ActiveDocument.1">
                  <p:embed/>
                </p:oleObj>
              </mc:Choice>
              <mc:Fallback>
                <p:oleObj name="think-cell Slide" r:id="rId17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D73335-33B4-45E8-842C-53D46296482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BDEF6-DC5C-FE4C-B539-CAA82DEA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FA0ED-3A31-B04D-9C08-5AA1050C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9D01-BF20-9B4B-83CE-DE1D4C1A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8FC83-62C1-E042-BD84-121791967526}" type="datetime1">
              <a:rPr lang="en-IN" smtClean="0"/>
              <a:t>13/01/21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4706-2E10-5C45-9575-DA9822DAE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December Hindalco Session - Shiv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5969-42E2-F849-A9C0-1D112D027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8223-D491-A24D-A959-FF15281A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image" Target="../media/image3.emf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oleObject" Target="../embeddings/oleObject7.bin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7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image" Target="../media/image3.emf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3.em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526938-CFEB-8349-AC4D-5AFB2B4B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4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814EA-F54D-B84E-91A7-18678AA0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508408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+mn-lt"/>
              </a:rPr>
              <a:t>Lessons from Excellent Manufacturing Companies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031E6-6F25-F140-868B-D9D5D0584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221242"/>
            <a:ext cx="9144000" cy="1655762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Shillim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4 – Hindalco Session</a:t>
            </a:r>
          </a:p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Shiv - ABG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B400E-41C8-7745-925B-C10EFFC8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03811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39111-E0B1-CC4F-B55A-02307286A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3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99586-A70A-7A46-96A8-CDFB485F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414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Value Drivers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558D2-411F-B342-B618-0969FAC3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6923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467B4-D4B7-9643-B8CE-0621E2F5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920B74-B747-B54E-BD1E-B873741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41577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1E1-24A0-6940-881A-056DD3D6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84" y="3085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Tangible and intangible assets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6C6B22-DCBA-4564-A911-92C80D335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04984"/>
              </p:ext>
            </p:extLst>
          </p:nvPr>
        </p:nvGraphicFramePr>
        <p:xfrm>
          <a:off x="1171841" y="1489112"/>
          <a:ext cx="9885275" cy="44917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9537">
                  <a:extLst>
                    <a:ext uri="{9D8B030D-6E8A-4147-A177-3AD203B41FA5}">
                      <a16:colId xmlns:a16="http://schemas.microsoft.com/office/drawing/2014/main" val="306334802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965589772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4262013327"/>
                    </a:ext>
                  </a:extLst>
                </a:gridCol>
                <a:gridCol w="1723697">
                  <a:extLst>
                    <a:ext uri="{9D8B030D-6E8A-4147-A177-3AD203B41FA5}">
                      <a16:colId xmlns:a16="http://schemas.microsoft.com/office/drawing/2014/main" val="831101072"/>
                    </a:ext>
                  </a:extLst>
                </a:gridCol>
                <a:gridCol w="1797503">
                  <a:extLst>
                    <a:ext uri="{9D8B030D-6E8A-4147-A177-3AD203B41FA5}">
                      <a16:colId xmlns:a16="http://schemas.microsoft.com/office/drawing/2014/main" val="2127753585"/>
                    </a:ext>
                  </a:extLst>
                </a:gridCol>
              </a:tblGrid>
              <a:tr h="8341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PPE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Intangible Assets</a:t>
                      </a:r>
                      <a:endParaRPr lang="en-IN" dirty="0"/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Turnover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Tangible to  revenue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95705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b="1" dirty="0"/>
                        <a:t>Daimler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="1" dirty="0"/>
                        <a:t>99.4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17.9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193.49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51 %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40728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2. Toyota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98.2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275.28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36 %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08721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3. Volkswagen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129.1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74.3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282.98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46 %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158663"/>
                  </a:ext>
                </a:extLst>
              </a:tr>
              <a:tr h="234838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4. Ford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67.1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0.28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155.9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43 %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09483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5. Huawei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14.1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124.39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50684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6. LG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12.4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2.30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53.45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22 %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42100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7. Taiwan Semiconductor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45.6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34.62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00034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8. Siemens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11.4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28.3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64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17 %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301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9. Samsung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102.8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17.7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197.6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52 %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03131"/>
                  </a:ext>
                </a:extLst>
              </a:tr>
              <a:tr h="35981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10. Honda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27.9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6.98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20%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032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73255A-5476-4A27-B74D-0DDAAAB7E331}"/>
              </a:ext>
            </a:extLst>
          </p:cNvPr>
          <p:cNvSpPr txBox="1"/>
          <p:nvPr/>
        </p:nvSpPr>
        <p:spPr>
          <a:xfrm>
            <a:off x="9239982" y="6241660"/>
            <a:ext cx="245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in USD BILLION</a:t>
            </a:r>
            <a:endParaRPr lang="en-IN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DBC1-CFF7-594F-AE55-9ACB3344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282761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2D73-0420-724F-B8FA-59548A23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Minimum Wage/hour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4E56C7-4ADB-0745-9DD6-1754F968C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52873"/>
              </p:ext>
            </p:extLst>
          </p:nvPr>
        </p:nvGraphicFramePr>
        <p:xfrm>
          <a:off x="2816773" y="2025321"/>
          <a:ext cx="64848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42">
                  <a:extLst>
                    <a:ext uri="{9D8B030D-6E8A-4147-A177-3AD203B41FA5}">
                      <a16:colId xmlns:a16="http://schemas.microsoft.com/office/drawing/2014/main" val="85561187"/>
                    </a:ext>
                  </a:extLst>
                </a:gridCol>
                <a:gridCol w="2175642">
                  <a:extLst>
                    <a:ext uri="{9D8B030D-6E8A-4147-A177-3AD203B41FA5}">
                      <a16:colId xmlns:a16="http://schemas.microsoft.com/office/drawing/2014/main" val="2448863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/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57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Australia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14.17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7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6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Germany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Korea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6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USA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6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China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3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Africa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1.44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7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Russia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Vietnam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India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2329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0C342-CD3F-BB4C-B14C-7B34D4CE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236114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3EFB4-1DB4-3E4E-B66D-2C032501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F34FB-9342-AE4D-8A7F-91FDF91E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5" y="339634"/>
            <a:ext cx="11971282" cy="147805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highlight>
                  <a:srgbClr val="000000"/>
                </a:highlight>
                <a:latin typeface="+mn-lt"/>
              </a:rPr>
              <a:t>The first Industrial robot was in a GM plant - 1961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BFF44-9CE0-0C48-BF59-FEBDD2C5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241468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DC75B-CD99-554C-9D6F-3EDE5049C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351FB-E2B0-374A-8544-E7DC66DD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9" y="187704"/>
            <a:ext cx="5617191" cy="597261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00"/>
                </a:solidFill>
                <a:latin typeface="+mn-lt"/>
              </a:rPr>
              <a:t>There were 435,000 robots in 2018, of which Industrial robots were 3,80,000</a:t>
            </a:r>
            <a:br>
              <a:rPr lang="en-US" sz="3800" dirty="0">
                <a:solidFill>
                  <a:srgbClr val="FFFF00"/>
                </a:solidFill>
                <a:latin typeface="+mn-lt"/>
              </a:rPr>
            </a:br>
            <a:br>
              <a:rPr lang="en-US" sz="3800" dirty="0">
                <a:solidFill>
                  <a:srgbClr val="FFFF00"/>
                </a:solidFill>
                <a:latin typeface="+mn-lt"/>
              </a:rPr>
            </a:br>
            <a:r>
              <a:rPr lang="en-US" sz="3800" dirty="0">
                <a:solidFill>
                  <a:srgbClr val="FFFF00"/>
                </a:solidFill>
                <a:latin typeface="+mn-lt"/>
              </a:rPr>
              <a:t>By 2025, we will have a minimum of 1.3 million robots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489CE-F9ED-994C-BFD6-64369E65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201625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4D54C-6545-0240-9E13-E3FF8A74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331F7-036E-7A46-B965-6E73A2F9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82" y="600501"/>
            <a:ext cx="10515600" cy="4583451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00"/>
                </a:solidFill>
                <a:latin typeface="+mn-lt"/>
              </a:rPr>
              <a:t>Total Industrial Robots 380,000</a:t>
            </a:r>
            <a:br>
              <a:rPr lang="en-US" sz="3800" dirty="0">
                <a:solidFill>
                  <a:srgbClr val="FFFF00"/>
                </a:solidFill>
                <a:latin typeface="+mn-lt"/>
              </a:rPr>
            </a:br>
            <a:br>
              <a:rPr lang="en-US" sz="3800" dirty="0">
                <a:solidFill>
                  <a:srgbClr val="FFFF00"/>
                </a:solidFill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  <a:latin typeface="+mn-lt"/>
              </a:rPr>
              <a:t>China : 100-120 k</a:t>
            </a:r>
            <a:br>
              <a:rPr lang="en-US" sz="3800" dirty="0">
                <a:solidFill>
                  <a:schemeClr val="bg1"/>
                </a:solidFill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  <a:latin typeface="+mn-lt"/>
              </a:rPr>
              <a:t>Korea : 50-55 k</a:t>
            </a:r>
            <a:br>
              <a:rPr lang="en-US" sz="3800" dirty="0">
                <a:solidFill>
                  <a:schemeClr val="bg1"/>
                </a:solidFill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  <a:latin typeface="+mn-lt"/>
              </a:rPr>
              <a:t>USA : 40-45 k</a:t>
            </a:r>
            <a:br>
              <a:rPr lang="en-US" sz="3800" dirty="0">
                <a:solidFill>
                  <a:schemeClr val="bg1"/>
                </a:solidFill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  <a:latin typeface="+mn-lt"/>
              </a:rPr>
              <a:t>Germany: 26 k</a:t>
            </a:r>
            <a:br>
              <a:rPr lang="en-US" sz="3800" dirty="0">
                <a:solidFill>
                  <a:schemeClr val="bg1"/>
                </a:solidFill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  <a:latin typeface="+mn-lt"/>
              </a:rPr>
              <a:t>Italy : 9 – 10 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D6F8B-C32E-2D4E-84A5-1C88A2BD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87475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0DB3-C400-D844-89AE-1CE7ED5D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137"/>
            <a:ext cx="12192000" cy="8342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Role of brand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B8907-86A6-BC44-BF54-5F5D99D0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903" y="698144"/>
            <a:ext cx="4511305" cy="33834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4262A-2CE5-DB4A-8001-9925FBBEC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93" y="698145"/>
            <a:ext cx="6096000" cy="337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4CE44-B5A5-C543-9815-C520997F3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2" y="4076344"/>
            <a:ext cx="10628415" cy="27816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0EE29-3C51-0649-BD19-7F76626F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99454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A02D-06D6-074D-81EF-C24A73F6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Brand Spend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3DA148-705F-4CC9-83F5-F401F4BEF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52944"/>
              </p:ext>
            </p:extLst>
          </p:nvPr>
        </p:nvGraphicFramePr>
        <p:xfrm>
          <a:off x="838200" y="1325563"/>
          <a:ext cx="10515600" cy="469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0477557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41152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4663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Company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Selling &amp; Advertisement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% age of Revenue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6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200" b="1" dirty="0"/>
                        <a:t>Daimler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14.34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7.41 %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8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2. Toyota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15.41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5.59 %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79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3. Volkswagen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19.99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7.06 %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5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4. Ford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3.6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2.31 %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8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5. LG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6.53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12.0 %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3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6. Huawei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16.545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13 %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3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7. Taiwan Semiconductor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0.205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1 %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7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8. Siemens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12.066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18.75 %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0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9. Honda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15.0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11 %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7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10. Samsung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3.958</a:t>
                      </a:r>
                      <a:endParaRPr lang="en-IN" sz="2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b="1" dirty="0"/>
                        <a:t>2 %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8855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AC6035-F27B-441E-BA07-9DF2D6475DB9}"/>
              </a:ext>
            </a:extLst>
          </p:cNvPr>
          <p:cNvSpPr txBox="1"/>
          <p:nvPr/>
        </p:nvSpPr>
        <p:spPr>
          <a:xfrm>
            <a:off x="9239982" y="6241660"/>
            <a:ext cx="245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in USD BILLION</a:t>
            </a:r>
            <a:endParaRPr lang="en-IN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4E2BA-3E70-4F4B-B16C-6D43B08B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78672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A02D-06D6-074D-81EF-C24A73F6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R and D Spend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81D516-F1D7-4354-A766-36651F748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006757"/>
              </p:ext>
            </p:extLst>
          </p:nvPr>
        </p:nvGraphicFramePr>
        <p:xfrm>
          <a:off x="1229711" y="1825625"/>
          <a:ext cx="9451428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50476">
                  <a:extLst>
                    <a:ext uri="{9D8B030D-6E8A-4147-A177-3AD203B41FA5}">
                      <a16:colId xmlns:a16="http://schemas.microsoft.com/office/drawing/2014/main" val="3449977148"/>
                    </a:ext>
                  </a:extLst>
                </a:gridCol>
                <a:gridCol w="3150476">
                  <a:extLst>
                    <a:ext uri="{9D8B030D-6E8A-4147-A177-3AD203B41FA5}">
                      <a16:colId xmlns:a16="http://schemas.microsoft.com/office/drawing/2014/main" val="916590842"/>
                    </a:ext>
                  </a:extLst>
                </a:gridCol>
                <a:gridCol w="3150476">
                  <a:extLst>
                    <a:ext uri="{9D8B030D-6E8A-4147-A177-3AD203B41FA5}">
                      <a16:colId xmlns:a16="http://schemas.microsoft.com/office/drawing/2014/main" val="131037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`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 &amp; Development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 a %age of Revenue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/>
                        <a:t>Daimler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10.77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5.55 %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3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2. Toyota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10.14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3.69 %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3. Volkswagen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14.77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5.22 %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5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4. Ford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7.4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4.74 %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6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5. LG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2.13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3.64 %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34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6. Huawei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19.08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5.66 %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6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7. Taiwan Semiconductor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2.958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9 %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7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8. Siemens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5.15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7.8 %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5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9. Honda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7.37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5.3 %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0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10. Samsung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17.07</a:t>
                      </a:r>
                      <a:endParaRPr lang="en-IN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8.6 %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470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F69078-3892-410A-9A48-FAFD9FD7AD45}"/>
              </a:ext>
            </a:extLst>
          </p:cNvPr>
          <p:cNvSpPr txBox="1"/>
          <p:nvPr/>
        </p:nvSpPr>
        <p:spPr>
          <a:xfrm>
            <a:off x="9239982" y="6241660"/>
            <a:ext cx="245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*Data in USD BILLION</a:t>
            </a:r>
            <a:endParaRPr lang="en-IN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DE8E1-D45C-084F-AA45-4AB5FEB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68103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2EE0-6819-7E4B-BA29-5844E545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8B67-9E0E-AA49-A0A5-006E215C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Excellent manufacturing companies of last 20 years</a:t>
            </a:r>
          </a:p>
          <a:p>
            <a:r>
              <a:rPr lang="en-US" dirty="0">
                <a:solidFill>
                  <a:schemeClr val="bg1"/>
                </a:solidFill>
              </a:rPr>
              <a:t>The footprint of excellence</a:t>
            </a:r>
          </a:p>
          <a:p>
            <a:r>
              <a:rPr lang="en-US" dirty="0">
                <a:solidFill>
                  <a:schemeClr val="bg1"/>
                </a:solidFill>
              </a:rPr>
              <a:t>Value Drivers</a:t>
            </a:r>
          </a:p>
          <a:p>
            <a:r>
              <a:rPr lang="en-US" dirty="0">
                <a:solidFill>
                  <a:schemeClr val="bg1"/>
                </a:solidFill>
              </a:rPr>
              <a:t>Innovation in business model, Robots</a:t>
            </a:r>
          </a:p>
          <a:p>
            <a:r>
              <a:rPr lang="en-US" dirty="0">
                <a:solidFill>
                  <a:schemeClr val="bg1"/>
                </a:solidFill>
              </a:rPr>
              <a:t>Examples of manufacturing disasters and why Trust matters</a:t>
            </a:r>
          </a:p>
          <a:p>
            <a:r>
              <a:rPr lang="en-US" dirty="0">
                <a:solidFill>
                  <a:schemeClr val="bg1"/>
                </a:solidFill>
              </a:rPr>
              <a:t>Some thoughts for your consideration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4B591-46E4-D441-804C-8A39C23F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67877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821AA2-C282-8F47-BAD4-B2558B1C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316443-9749-894F-BCB3-75DC4F9A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89279"/>
            <a:ext cx="8165123" cy="595159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Trust = Great Citizen + sustainable + Transparent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6A0AC-B55E-D349-9C2E-5B41D1AF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63562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4D2C-18CD-ED4A-BFBE-FB0C1763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4144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Does manufacturing culture have a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perception problem </a:t>
            </a:r>
            <a:r>
              <a:rPr lang="en-US" b="1" dirty="0">
                <a:solidFill>
                  <a:srgbClr val="00B0F0"/>
                </a:solidFill>
                <a:latin typeface="+mn-lt"/>
              </a:rPr>
              <a:t>or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 reality challenge?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3A5B6-DDB2-3246-9A09-ED5825EF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325934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9B0028-FC64-3B44-92D0-385525E69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4D2C-18CD-ED4A-BFBE-FB0C1763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12477"/>
            <a:ext cx="7052441" cy="325679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Culture has to change/evolve, nothing in your culture tells you how to.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F7D35-D194-C943-9AEB-96E85E64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34568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061D-4D99-3949-8541-5D5D8F3F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3DE8-3A91-0148-999A-57028BD2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Trust matters </a:t>
            </a:r>
          </a:p>
          <a:p>
            <a:r>
              <a:rPr lang="en-US" dirty="0">
                <a:solidFill>
                  <a:schemeClr val="bg1"/>
                </a:solidFill>
              </a:rPr>
              <a:t>Intangible assets matter</a:t>
            </a:r>
          </a:p>
          <a:p>
            <a:r>
              <a:rPr lang="en-US" dirty="0">
                <a:solidFill>
                  <a:schemeClr val="bg1"/>
                </a:solidFill>
              </a:rPr>
              <a:t>Partnerships matter</a:t>
            </a:r>
          </a:p>
          <a:p>
            <a:r>
              <a:rPr lang="en-US" dirty="0">
                <a:solidFill>
                  <a:schemeClr val="bg1"/>
                </a:solidFill>
              </a:rPr>
              <a:t>Digital matters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“People can steal/copy anything from a company except its culture”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57F31-48E1-4A48-8FD4-26B871E1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066183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Top Companies: Brand Value | Number of Employees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40513" y="6194907"/>
            <a:ext cx="9573490" cy="51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Source: Revenue and Market Value: Forbes 2020 Global 2000 </a:t>
            </a:r>
          </a:p>
          <a:p>
            <a:r>
              <a:rPr lang="en-US" dirty="0">
                <a:solidFill>
                  <a:schemeClr val="bg1"/>
                </a:solidFill>
              </a:rPr>
              <a:t>Brand Value: Brand Finance Global 500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27229"/>
              </p:ext>
            </p:extLst>
          </p:nvPr>
        </p:nvGraphicFramePr>
        <p:xfrm>
          <a:off x="1080654" y="1080660"/>
          <a:ext cx="9594882" cy="4594568"/>
        </p:xfrm>
        <a:graphic>
          <a:graphicData uri="http://schemas.openxmlformats.org/drawingml/2006/table">
            <a:tbl>
              <a:tblPr/>
              <a:tblGrid>
                <a:gridCol w="1140968">
                  <a:extLst>
                    <a:ext uri="{9D8B030D-6E8A-4147-A177-3AD203B41FA5}">
                      <a16:colId xmlns:a16="http://schemas.microsoft.com/office/drawing/2014/main" val="3810202427"/>
                    </a:ext>
                  </a:extLst>
                </a:gridCol>
                <a:gridCol w="1868543">
                  <a:extLst>
                    <a:ext uri="{9D8B030D-6E8A-4147-A177-3AD203B41FA5}">
                      <a16:colId xmlns:a16="http://schemas.microsoft.com/office/drawing/2014/main" val="73357763"/>
                    </a:ext>
                  </a:extLst>
                </a:gridCol>
                <a:gridCol w="1674247">
                  <a:extLst>
                    <a:ext uri="{9D8B030D-6E8A-4147-A177-3AD203B41FA5}">
                      <a16:colId xmlns:a16="http://schemas.microsoft.com/office/drawing/2014/main" val="144232569"/>
                    </a:ext>
                  </a:extLst>
                </a:gridCol>
                <a:gridCol w="1785863">
                  <a:extLst>
                    <a:ext uri="{9D8B030D-6E8A-4147-A177-3AD203B41FA5}">
                      <a16:colId xmlns:a16="http://schemas.microsoft.com/office/drawing/2014/main" val="1056446950"/>
                    </a:ext>
                  </a:extLst>
                </a:gridCol>
                <a:gridCol w="1091361">
                  <a:extLst>
                    <a:ext uri="{9D8B030D-6E8A-4147-A177-3AD203B41FA5}">
                      <a16:colId xmlns:a16="http://schemas.microsoft.com/office/drawing/2014/main" val="1418413697"/>
                    </a:ext>
                  </a:extLst>
                </a:gridCol>
                <a:gridCol w="2033900">
                  <a:extLst>
                    <a:ext uri="{9D8B030D-6E8A-4147-A177-3AD203B41FA5}">
                      <a16:colId xmlns:a16="http://schemas.microsoft.com/office/drawing/2014/main" val="4150999384"/>
                    </a:ext>
                  </a:extLst>
                </a:gridCol>
              </a:tblGrid>
              <a:tr h="23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Rank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Value 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Value 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employees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24291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 Electronics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287,439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901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Huawei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194,000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71743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Daimler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298,655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74812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370,870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82316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671,205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2334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219,722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73980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383,000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67556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190,000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13542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82,000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04570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 Semiconductor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49,000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5154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9E891-EE03-E144-B2CC-BD396B0D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1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Top Companies: Brand Value | Number of Employees</a:t>
            </a: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40513" y="6194907"/>
            <a:ext cx="9573490" cy="51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Source: Revenue and Market Value: Forbes 2020 Global 2000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Brand Value: Brand Finance Global 500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2352"/>
              </p:ext>
            </p:extLst>
          </p:nvPr>
        </p:nvGraphicFramePr>
        <p:xfrm>
          <a:off x="1080654" y="1080660"/>
          <a:ext cx="9594882" cy="4433448"/>
        </p:xfrm>
        <a:graphic>
          <a:graphicData uri="http://schemas.openxmlformats.org/drawingml/2006/table">
            <a:tbl>
              <a:tblPr/>
              <a:tblGrid>
                <a:gridCol w="1140968">
                  <a:extLst>
                    <a:ext uri="{9D8B030D-6E8A-4147-A177-3AD203B41FA5}">
                      <a16:colId xmlns:a16="http://schemas.microsoft.com/office/drawing/2014/main" val="3810202427"/>
                    </a:ext>
                  </a:extLst>
                </a:gridCol>
                <a:gridCol w="1868543">
                  <a:extLst>
                    <a:ext uri="{9D8B030D-6E8A-4147-A177-3AD203B41FA5}">
                      <a16:colId xmlns:a16="http://schemas.microsoft.com/office/drawing/2014/main" val="73357763"/>
                    </a:ext>
                  </a:extLst>
                </a:gridCol>
                <a:gridCol w="1674247">
                  <a:extLst>
                    <a:ext uri="{9D8B030D-6E8A-4147-A177-3AD203B41FA5}">
                      <a16:colId xmlns:a16="http://schemas.microsoft.com/office/drawing/2014/main" val="144232569"/>
                    </a:ext>
                  </a:extLst>
                </a:gridCol>
                <a:gridCol w="1785863">
                  <a:extLst>
                    <a:ext uri="{9D8B030D-6E8A-4147-A177-3AD203B41FA5}">
                      <a16:colId xmlns:a16="http://schemas.microsoft.com/office/drawing/2014/main" val="1056446950"/>
                    </a:ext>
                  </a:extLst>
                </a:gridCol>
                <a:gridCol w="1091361">
                  <a:extLst>
                    <a:ext uri="{9D8B030D-6E8A-4147-A177-3AD203B41FA5}">
                      <a16:colId xmlns:a16="http://schemas.microsoft.com/office/drawing/2014/main" val="1418413697"/>
                    </a:ext>
                  </a:extLst>
                </a:gridCol>
                <a:gridCol w="2033900">
                  <a:extLst>
                    <a:ext uri="{9D8B030D-6E8A-4147-A177-3AD203B41FA5}">
                      <a16:colId xmlns:a16="http://schemas.microsoft.com/office/drawing/2014/main" val="4150999384"/>
                    </a:ext>
                  </a:extLst>
                </a:gridCol>
              </a:tblGrid>
              <a:tr h="232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Rank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Value 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Value 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Sales($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employees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24291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Samsung Electronics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901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Huawei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71743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Daimler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74812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82316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 Group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2334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373980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67556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Motor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13542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04570"/>
                  </a:ext>
                </a:extLst>
              </a:tr>
              <a:tr h="420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 Semiconductor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5154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700A-B045-4D4D-9117-79419C70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5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2156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20" imgW="421" imgH="420" progId="TCLayout.ActiveDocument.1">
                  <p:embed/>
                </p:oleObj>
              </mc:Choice>
              <mc:Fallback>
                <p:oleObj name="think-cell Slide" r:id="rId20" imgW="421" imgH="42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14" y="0"/>
            <a:ext cx="10972801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Top Manufacturing Companies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311" y="6268831"/>
            <a:ext cx="9573490" cy="51297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18 December Hindalco Session - Shiv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F37613D5-0D0C-4192-9E96-146500634D94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44716589"/>
              </p:ext>
            </p:extLst>
          </p:nvPr>
        </p:nvGraphicFramePr>
        <p:xfrm>
          <a:off x="801688" y="1243013"/>
          <a:ext cx="10450512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3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097463" y="2217738"/>
            <a:ext cx="1055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2552A53-3CC2-4492-967E-501068C516BD}" type="datetime'''''''''''Volks''w''age''n G''''''ro''''''''u''''''''''''p''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Volkswagen Group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2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17538" y="914400"/>
            <a:ext cx="122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7E59B4-3B23-461C-97DB-04B500C1A536}" type="datetime'''''''''R''even''''''''''''''''''''ue'''' ''(''$''''B''n'''')'">
              <a:rPr lang="en-US" altLang="en-US" sz="16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Revenue ($Bn)</a:t>
            </a:fld>
            <a:endParaRPr lang="en-US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1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599613" y="5426075"/>
            <a:ext cx="151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D4B0A5-F467-446A-BB0D-EAF7A3C640FC}" type="datetime'''''B''''ra''''n''d'' ''''''Va''''''''''lue'' ''($B''''''n)'">
              <a:rPr lang="en-US" altLang="en-US" sz="1600" b="1" smtClean="0">
                <a:solidFill>
                  <a:schemeClr val="bg1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Brand Value ($Bn)</a:t>
            </a:fld>
            <a:endParaRPr lang="en-US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0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850313" y="2684463"/>
            <a:ext cx="1144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62C1A0-5A6E-4C3B-8D09-563A0D9FF803}" type="datetime'''S''ams''u''''ng ''Ele''''c''tr''''on''''''''i''''''''''c''s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Samsung Electronics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668838" y="3073400"/>
            <a:ext cx="7683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A0CD102-7ACE-43D5-8360-15C71738652C}" type="datetime'''''H''''''on''''''''''''da'''''''''''' ''''''M''''o''to''''r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Honda Motor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7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966075" y="3367088"/>
            <a:ext cx="4460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6F9139-BD26-4D7A-9695-60F1C5063F83}" type="datetime'''''''H''''''''u''''aw''''''''''''''ei''''''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Huawei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780338" y="2722563"/>
            <a:ext cx="4635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5ECCF0-AEBD-4CF0-85A5-D129D3DF1F82}" type="datetime'Da''''''''''i''''''''''''ml''''e''''''''''''''''''''''''r''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Daimler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296150" y="1960563"/>
            <a:ext cx="7858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D9DE09F-2725-435E-85AA-7D397B14C0FA}" type="datetime'''''To''''''''''''y''''''''''o''''''ta Mo''''''''t''''o''''r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Toyota Motor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452813" y="3929063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8D3D83-2F9D-4A40-84C1-ED9DC7960FA3}" type="datetime'''''S''''i''''''''''''''''em''''''''''''''en''''''''s''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Siemens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36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184525" y="2967038"/>
            <a:ext cx="6604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336411-310E-47D0-875B-8CB65236931E}" type="datetime'Fo''''''''''''''''''''''rd'''''' M''ot''''''''o''''''''''r'">
              <a:rPr lang="en-US" altLang="en-US" smtClean="0">
                <a:solidFill>
                  <a:schemeClr val="bg1"/>
                </a:solidFill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Ford Motor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19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484313" y="4751388"/>
            <a:ext cx="12747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651CF97-AA90-4036-A4B8-EC98DAD01CC9}" type="datetime'Tai''''''''wan ''''Se''mi''''c''''''''''on''d''uc''''t''or'''">
              <a:rPr lang="en-US" altLang="en-US" smtClean="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Taiwan Semiconductor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10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757488" y="3921125"/>
            <a:ext cx="177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84E012-2927-460F-B58F-F041D7633B19}" type="datetime'''''LG'''''''''''''''''''''''''''''''''">
              <a:rPr lang="en-US" altLang="en-US" smtClean="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LG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36" name="Oval 435"/>
          <p:cNvSpPr/>
          <p:nvPr>
            <p:custDataLst>
              <p:tags r:id="rId17"/>
            </p:custDataLst>
          </p:nvPr>
        </p:nvSpPr>
        <p:spPr bwMode="auto">
          <a:xfrm>
            <a:off x="9993313" y="1001713"/>
            <a:ext cx="139700" cy="1397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5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207625" y="996950"/>
            <a:ext cx="9731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chemeClr val="bg1"/>
                </a:solidFill>
                <a:sym typeface="+mn-lt"/>
              </a:rPr>
              <a:t>Market Value $</a:t>
            </a:r>
            <a:r>
              <a:rPr lang="en-US" altLang="en-US" dirty="0" err="1">
                <a:solidFill>
                  <a:schemeClr val="bg1"/>
                </a:solidFill>
                <a:sym typeface="+mn-lt"/>
              </a:rPr>
              <a:t>Bn</a:t>
            </a:r>
            <a:endParaRPr lang="en-US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89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0746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think-cell Slide" r:id="rId18" imgW="421" imgH="420" progId="TCLayout.ActiveDocument.1">
                  <p:embed/>
                </p:oleObj>
              </mc:Choice>
              <mc:Fallback>
                <p:oleObj name="think-cell Slide" r:id="rId18" imgW="421" imgH="42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14" y="0"/>
            <a:ext cx="10972801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Revenue v/s Market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3630" y="6268831"/>
            <a:ext cx="9573490" cy="51297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18 December Hindalco Session - Shiv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558A890-8859-45F2-8372-F79F31D8B347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56713723"/>
              </p:ext>
            </p:extLst>
          </p:nvPr>
        </p:nvGraphicFramePr>
        <p:xfrm>
          <a:off x="1219200" y="1381125"/>
          <a:ext cx="8642350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7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38212" y="1084263"/>
            <a:ext cx="1423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CEFBD5-56D7-4759-BADB-DB86EB59F83A}" type="datetime'''''Ma''''''''rke''''t'' Val''ue ''''(''$B''''n'''''''''')'">
              <a:rPr lang="en-US" altLang="en-US" sz="1400" b="1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Market Value ($Bn)</a:t>
            </a:fld>
            <a:endParaRPr lang="en-US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71838" y="431800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04184E-8535-42AF-BCEA-628AEC3806AF}" type="datetime'''''''S''''''''''''''''i''''''e''''''''''''''m''e''n''s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Siemens</a:t>
            </a:fld>
            <a:endParaRPr lang="en-US" dirty="0"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596438" y="5876510"/>
            <a:ext cx="122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8F355A-DA5A-4825-A027-DF64FE2EC9B3}" type="datetime'''''''''''''''Re''''''''v''e''''n''u''e ''(''$''B''n'''''')'''">
              <a:rPr lang="en-US" altLang="en-US" sz="1600" b="1" smtClean="0">
                <a:solidFill>
                  <a:schemeClr val="bg1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Revenue ($Bn)</a:t>
            </a:fld>
            <a:endParaRPr lang="en-US" sz="1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400800" y="1679575"/>
            <a:ext cx="1144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01F01D-EDB1-43D1-AB25-3D0AD8E5099C}" type="datetime'''Sa''ms''un''''''''''g'''''''' Ele''c''''t''''r''''onics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Samsung Electronics</a:t>
            </a:fld>
            <a:endParaRPr lang="en-US" dirty="0"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401050" y="4383088"/>
            <a:ext cx="1055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736990-C256-48B7-A0C6-F1170709A551}" type="datetime'V''olksw''''''''''''''a''gen G''r''o''u''''''''p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Volkswagen Group</a:t>
            </a:fld>
            <a:endParaRPr lang="en-US" dirty="0">
              <a:sym typeface="+mn-lt"/>
            </a:endParaRPr>
          </a:p>
        </p:txBody>
      </p:sp>
      <p:sp useBgFill="1">
        <p:nvSpPr>
          <p:cNvPr id="70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968625" y="5221288"/>
            <a:ext cx="177800" cy="160338"/>
          </a:xfrm>
          <a:prstGeom prst="rect">
            <a:avLst/>
          </a:prstGeom>
          <a:ln>
            <a:noFill/>
          </a:ln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53A2563-3187-466A-95DE-8CEE0CB64F65}" type="datetime'''''''''''L''''''''''''''''''''''G''''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LG</a:t>
            </a:fld>
            <a:endParaRPr lang="en-US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305550" y="4816475"/>
            <a:ext cx="4635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E3BE80-4840-40B2-AAAA-1BDDD78D05DF}" type="datetime'D''''aim''''''''''''''''''''''''''''''''''l''''''''e''''r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Daimler</a:t>
            </a:fld>
            <a:endParaRPr lang="en-US" dirty="0"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918075" y="4540250"/>
            <a:ext cx="7683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EAEB25E-7741-4F3F-A234-B40B4DB8BA03}" type="datetime'Hond''''a'''''''''''''''''''''' ''''M''''''o''''''''''tor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Honda Motor</a:t>
            </a:fld>
            <a:endParaRPr lang="en-US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221663" y="3048000"/>
            <a:ext cx="7858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226819C-7AE4-42FA-B0C2-77C81306F7CE}" type="datetime'''T''o''y''''''o''''''''''''''''ta'''''' M''ot''o''''''''r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Toyota Motor</a:t>
            </a:fld>
            <a:endParaRPr lang="en-US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424488" y="5033963"/>
            <a:ext cx="6604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63C2EE-19D5-4C86-AE76-20E98183423E}" type="datetime'F''o''r''''''''''d'''''''''''''''''' ''Mo''''t''o''r''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Ford Motor</a:t>
            </a:fld>
            <a:endParaRPr lang="en-US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582863" y="1851025"/>
            <a:ext cx="12747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17F3F6E-972F-4D0B-831F-AABABDADBB7B}" type="datetime'T''''ai''''wa''n'''''' S''''emi''co''ndu''ct''''o''''''r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Taiwan Semiconductor</a:t>
            </a:fld>
            <a:endParaRPr lang="en-US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686300" y="3219450"/>
            <a:ext cx="4460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CFF7ED-9ECE-48A3-937D-B4E989F7A79B}" type="datetime'H''''''''''''''''''''''''''''''''''uaw''''''e''''''i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Huawei</a:t>
            </a:fld>
            <a:endParaRPr 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29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DBBB-0F58-F842-A052-5AE5FC4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Some general observations to start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CB92-EB0E-4648-93BD-41EE9AD6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99914" cy="448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After WW 2, 33 % of Americans worked in Manufacturing, today 12% do.</a:t>
            </a:r>
          </a:p>
          <a:p>
            <a:r>
              <a:rPr lang="en-US" dirty="0">
                <a:solidFill>
                  <a:schemeClr val="bg1"/>
                </a:solidFill>
              </a:rPr>
              <a:t>America has lost 3 million manufacturing jobs in the last ten years, 1.5 million in last three years</a:t>
            </a:r>
          </a:p>
          <a:p>
            <a:r>
              <a:rPr lang="en-US" dirty="0">
                <a:solidFill>
                  <a:schemeClr val="bg1"/>
                </a:solidFill>
              </a:rPr>
              <a:t>China and the US have the same manufacturing output today , about $ 2 Trillion +.</a:t>
            </a:r>
          </a:p>
          <a:p>
            <a:r>
              <a:rPr lang="en-US" dirty="0">
                <a:solidFill>
                  <a:schemeClr val="bg1"/>
                </a:solidFill>
              </a:rPr>
              <a:t>Asia is the hub of manufacturing now, China is the world’s factory.</a:t>
            </a:r>
          </a:p>
          <a:p>
            <a:r>
              <a:rPr lang="en-US" dirty="0">
                <a:solidFill>
                  <a:schemeClr val="bg1"/>
                </a:solidFill>
              </a:rPr>
              <a:t>It is not just wage arbitrage, its innovation, its eco system.</a:t>
            </a:r>
          </a:p>
          <a:p>
            <a:r>
              <a:rPr lang="en-US" dirty="0">
                <a:solidFill>
                  <a:schemeClr val="bg1"/>
                </a:solidFill>
              </a:rPr>
              <a:t>Robots are coming, Top 5 countries account for 80 % of robot adoption, consumer robots will spur it faster.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CC15F-B183-D64D-9BBB-7BFBC57A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66804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286-BC12-B447-BA26-D4125D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The Global Manufacturing  Ladder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EDC7C-AE84-3948-8C93-D868F63BF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338858"/>
              </p:ext>
            </p:extLst>
          </p:nvPr>
        </p:nvGraphicFramePr>
        <p:xfrm>
          <a:off x="838200" y="1625929"/>
          <a:ext cx="1029225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917">
                  <a:extLst>
                    <a:ext uri="{9D8B030D-6E8A-4147-A177-3AD203B41FA5}">
                      <a16:colId xmlns:a16="http://schemas.microsoft.com/office/drawing/2014/main" val="1671961724"/>
                    </a:ext>
                  </a:extLst>
                </a:gridCol>
                <a:gridCol w="2927571">
                  <a:extLst>
                    <a:ext uri="{9D8B030D-6E8A-4147-A177-3AD203B41FA5}">
                      <a16:colId xmlns:a16="http://schemas.microsoft.com/office/drawing/2014/main" val="1069785005"/>
                    </a:ext>
                  </a:extLst>
                </a:gridCol>
                <a:gridCol w="2650935">
                  <a:extLst>
                    <a:ext uri="{9D8B030D-6E8A-4147-A177-3AD203B41FA5}">
                      <a16:colId xmlns:a16="http://schemas.microsoft.com/office/drawing/2014/main" val="2598032160"/>
                    </a:ext>
                  </a:extLst>
                </a:gridCol>
                <a:gridCol w="2892833">
                  <a:extLst>
                    <a:ext uri="{9D8B030D-6E8A-4147-A177-3AD203B41FA5}">
                      <a16:colId xmlns:a16="http://schemas.microsoft.com/office/drawing/2014/main" val="146936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Toyota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Samsung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5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Toyota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Volkswagen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0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Siemens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4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Volkswagen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Siemens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91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Daimler Chrysler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Huawei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7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IBM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Taiwan Semiconductor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4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Daimler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46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Novartis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Industry call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Automobiles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Electronics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44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3697BA-00F7-234F-AE70-3C46CF58CD85}"/>
              </a:ext>
            </a:extLst>
          </p:cNvPr>
          <p:cNvSpPr txBox="1"/>
          <p:nvPr/>
        </p:nvSpPr>
        <p:spPr>
          <a:xfrm>
            <a:off x="3100547" y="6138044"/>
            <a:ext cx="581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IBM,GE,Toyota,Samsung,Ford,Siemens,Intel</a:t>
            </a:r>
            <a:r>
              <a:rPr lang="en-US" dirty="0">
                <a:solidFill>
                  <a:schemeClr val="bg1"/>
                </a:solidFill>
              </a:rPr>
              <a:t> in 2 or more lists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274D6-A104-E04D-A672-BC45E717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316669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286-BC12-B447-BA26-D4125D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6"/>
            <a:ext cx="10870324" cy="9907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The Global Manufacturing Excellence footprint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EDC7C-AE84-3948-8C93-D868F63BF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80611"/>
              </p:ext>
            </p:extLst>
          </p:nvPr>
        </p:nvGraphicFramePr>
        <p:xfrm>
          <a:off x="838199" y="1079391"/>
          <a:ext cx="10786241" cy="56121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477">
                  <a:extLst>
                    <a:ext uri="{9D8B030D-6E8A-4147-A177-3AD203B41FA5}">
                      <a16:colId xmlns:a16="http://schemas.microsoft.com/office/drawing/2014/main" val="1671961724"/>
                    </a:ext>
                  </a:extLst>
                </a:gridCol>
                <a:gridCol w="2606565">
                  <a:extLst>
                    <a:ext uri="{9D8B030D-6E8A-4147-A177-3AD203B41FA5}">
                      <a16:colId xmlns:a16="http://schemas.microsoft.com/office/drawing/2014/main" val="1069785005"/>
                    </a:ext>
                  </a:extLst>
                </a:gridCol>
                <a:gridCol w="2806262">
                  <a:extLst>
                    <a:ext uri="{9D8B030D-6E8A-4147-A177-3AD203B41FA5}">
                      <a16:colId xmlns:a16="http://schemas.microsoft.com/office/drawing/2014/main" val="2598032160"/>
                    </a:ext>
                  </a:extLst>
                </a:gridCol>
                <a:gridCol w="2511973">
                  <a:extLst>
                    <a:ext uri="{9D8B030D-6E8A-4147-A177-3AD203B41FA5}">
                      <a16:colId xmlns:a16="http://schemas.microsoft.com/office/drawing/2014/main" val="1469363869"/>
                    </a:ext>
                  </a:extLst>
                </a:gridCol>
                <a:gridCol w="1996964">
                  <a:extLst>
                    <a:ext uri="{9D8B030D-6E8A-4147-A177-3AD203B41FA5}">
                      <a16:colId xmlns:a16="http://schemas.microsoft.com/office/drawing/2014/main" val="2593161032"/>
                    </a:ext>
                  </a:extLst>
                </a:gridCol>
              </a:tblGrid>
              <a:tr h="390127">
                <a:tc>
                  <a:txBody>
                    <a:bodyPr/>
                    <a:lstStyle/>
                    <a:p>
                      <a:r>
                        <a:rPr lang="en-US" dirty="0"/>
                        <a:t>Global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Global  </a:t>
                      </a:r>
                      <a:r>
                        <a:rPr lang="en-US" dirty="0" err="1"/>
                        <a:t>Mfg</a:t>
                      </a:r>
                      <a:r>
                        <a:rPr lang="en-US" dirty="0"/>
                        <a:t>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of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of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03415"/>
                  </a:ext>
                </a:extLst>
              </a:tr>
              <a:tr h="317561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Samsung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230 bases in 74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287,439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59965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Toyota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 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170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194,000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96211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Volkswagen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125 in 31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153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298,655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03443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Honda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150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370,870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47095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Siemens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671,205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5975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LG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142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219,722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19060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Huawei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170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383,000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79020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Taiwan Semiconductor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190,000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44884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Daimler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   82,000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68018"/>
                  </a:ext>
                </a:extLst>
              </a:tr>
              <a:tr h="390127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Ford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77 plant locations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200 countries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n-US" sz="1600" b="1" u="none" strike="noStrike" dirty="0">
                          <a:effectLst/>
                        </a:rPr>
                        <a:t>                                       49,000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749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1177E-DC1E-F248-BF19-4D9DC059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292904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286-BC12-B447-BA26-D4125D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The Global Manufacturing Thought leadership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EDC7C-AE84-3948-8C93-D868F63BF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61147"/>
              </p:ext>
            </p:extLst>
          </p:nvPr>
        </p:nvGraphicFramePr>
        <p:xfrm>
          <a:off x="838200" y="1625928"/>
          <a:ext cx="10302767" cy="43439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1524">
                  <a:extLst>
                    <a:ext uri="{9D8B030D-6E8A-4147-A177-3AD203B41FA5}">
                      <a16:colId xmlns:a16="http://schemas.microsoft.com/office/drawing/2014/main" val="1671961724"/>
                    </a:ext>
                  </a:extLst>
                </a:gridCol>
                <a:gridCol w="2911366">
                  <a:extLst>
                    <a:ext uri="{9D8B030D-6E8A-4147-A177-3AD203B41FA5}">
                      <a16:colId xmlns:a16="http://schemas.microsoft.com/office/drawing/2014/main" val="1069785005"/>
                    </a:ext>
                  </a:extLst>
                </a:gridCol>
                <a:gridCol w="5969877">
                  <a:extLst>
                    <a:ext uri="{9D8B030D-6E8A-4147-A177-3AD203B41FA5}">
                      <a16:colId xmlns:a16="http://schemas.microsoft.com/office/drawing/2014/main" val="1469363869"/>
                    </a:ext>
                  </a:extLst>
                </a:gridCol>
              </a:tblGrid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Global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Thought leadership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0341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Samsung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Moved from Imitation to Innovation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5996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Toyota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Hybrid cars, Toyota Production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96211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Volkswagen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MQB platform, First to do auto parking technology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03443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Don’t globalize, localize, </a:t>
                      </a:r>
                      <a:r>
                        <a:rPr lang="en-US" b="1" dirty="0" err="1"/>
                        <a:t>Waigay</a:t>
                      </a:r>
                      <a:r>
                        <a:rPr lang="en-US" b="1" dirty="0"/>
                        <a:t> – Perpetual dissatisfaction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4709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Siemens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Mindsphere</a:t>
                      </a:r>
                      <a:r>
                        <a:rPr lang="en-US" b="1" dirty="0"/>
                        <a:t> digital hubs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597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OLED technology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19060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Huawei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Dual Camera phones, AI powered phones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79020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Taiwan Semiconductor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Pure play foundry business model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44884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Daimler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68018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AI for quality assurance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749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0C344-F4CE-8A4B-B91B-9B10ED1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98773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286-BC12-B447-BA26-D4125D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The Global Manufacturing people angle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2EDC7C-AE84-3948-8C93-D868F63BF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93980"/>
              </p:ext>
            </p:extLst>
          </p:nvPr>
        </p:nvGraphicFramePr>
        <p:xfrm>
          <a:off x="838200" y="1625928"/>
          <a:ext cx="10302767" cy="434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524">
                  <a:extLst>
                    <a:ext uri="{9D8B030D-6E8A-4147-A177-3AD203B41FA5}">
                      <a16:colId xmlns:a16="http://schemas.microsoft.com/office/drawing/2014/main" val="1671961724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1069785005"/>
                    </a:ext>
                  </a:extLst>
                </a:gridCol>
                <a:gridCol w="6043450">
                  <a:extLst>
                    <a:ext uri="{9D8B030D-6E8A-4147-A177-3AD203B41FA5}">
                      <a16:colId xmlns:a16="http://schemas.microsoft.com/office/drawing/2014/main" val="1469363869"/>
                    </a:ext>
                  </a:extLst>
                </a:gridCol>
              </a:tblGrid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Global 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Structure/Focus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0341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Samsung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type divisional organization,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centralized innovation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5996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Toyota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R&amp;D,</a:t>
                      </a:r>
                      <a:r>
                        <a:rPr lang="en-US" dirty="0"/>
                        <a:t> battery technology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96211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Volkswagen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R&amp;D,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closely knit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teams</a:t>
                      </a:r>
                      <a:r>
                        <a:rPr lang="en-US" dirty="0" err="1"/>
                        <a:t>,Great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eco system </a:t>
                      </a:r>
                      <a:r>
                        <a:rPr lang="en-US" dirty="0" err="1"/>
                        <a:t>partnerships,brand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03443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Honda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Dealership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strength</a:t>
                      </a:r>
                      <a:r>
                        <a:rPr lang="en-US" dirty="0" err="1"/>
                        <a:t>,localization,labor</a:t>
                      </a:r>
                      <a:r>
                        <a:rPr lang="en-US" dirty="0"/>
                        <a:t> intensive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54709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Siemens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More freedom to business units,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Innovation 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5975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 on centralized marketing,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customer feedback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19060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Huawei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Consumer centric, Rotating CEO changes every 6 </a:t>
                      </a:r>
                      <a:r>
                        <a:rPr lang="en-US" dirty="0" err="1"/>
                        <a:t>months,R&amp;D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79020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Taiwan Semiconductor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Execution,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smart on capex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44884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Daimler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 approach to customers,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agile culture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68018"/>
                  </a:ext>
                </a:extLst>
              </a:tr>
              <a:tr h="394904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and differentiation strategy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749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7951F-EE9C-0343-84BA-945CF31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December Hindalco Session - Shiv</a:t>
            </a:r>
          </a:p>
        </p:txBody>
      </p:sp>
    </p:spTree>
    <p:extLst>
      <p:ext uri="{BB962C8B-B14F-4D97-AF65-F5344CB8AC3E}">
        <p14:creationId xmlns:p14="http://schemas.microsoft.com/office/powerpoint/2010/main" val="143680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9761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think-cell Slide" r:id="rId20" imgW="421" imgH="420" progId="TCLayout.ActiveDocument.1">
                  <p:embed/>
                </p:oleObj>
              </mc:Choice>
              <mc:Fallback>
                <p:oleObj name="think-cell Slide" r:id="rId20" imgW="421" imgH="42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14" y="0"/>
            <a:ext cx="10972801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Revenue v/s Market Value v/s Brand Value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311" y="6268831"/>
            <a:ext cx="9573490" cy="512971"/>
          </a:xfrm>
        </p:spPr>
        <p:txBody>
          <a:bodyPr/>
          <a:lstStyle/>
          <a:p>
            <a:r>
              <a:rPr lang="en-US"/>
              <a:t>18 December Hindalco Session - Shiv</a:t>
            </a:r>
            <a:endParaRPr lang="en-US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1FD3ADF-F470-4D7A-945B-D393E6BEFE2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2696972"/>
              </p:ext>
            </p:extLst>
          </p:nvPr>
        </p:nvGraphicFramePr>
        <p:xfrm>
          <a:off x="633413" y="1490663"/>
          <a:ext cx="10450512" cy="413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763125" y="4533900"/>
            <a:ext cx="10556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0FE2F35-FD38-424C-A6F1-E691A8D5CB83}" type="datetime'''''''''''Volks''w''age''n G''''''ro''''''''u''''''''''''p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Volkswagen Group</a:t>
            </a:fld>
            <a:endParaRPr lang="en-US" dirty="0"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1055350" y="5211763"/>
            <a:ext cx="107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3D66C8-45B9-4AE7-A189-213DF77C48B6}" type="datetime'R''''''ev''e''n''''''''''''u''e'''' ''''''''($''Bn'''''')'''''">
              <a:rPr lang="en-US" altLang="en-US" sz="1400" b="1" smtClean="0">
                <a:highlight>
                  <a:srgbClr val="C0C0C0"/>
                </a:highlight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Revenue ($Bn)</a:t>
            </a:fld>
            <a:endParaRPr lang="en-US" sz="1400" b="1" dirty="0">
              <a:highlight>
                <a:srgbClr val="C0C0C0"/>
              </a:highlight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52424" y="1193800"/>
            <a:ext cx="1423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2AB328-25FF-4A7C-80CA-8FC315159709}" type="datetime'M''ar''''k''''et'' V''''''a''l''''''u''''''''e'' ($Bn'')'''''">
              <a:rPr lang="en-US" altLang="en-US" sz="1400" b="1" smtClean="0">
                <a:highlight>
                  <a:srgbClr val="C0C0C0"/>
                </a:highlight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Market Value ($Bn)</a:t>
            </a:fld>
            <a:endParaRPr lang="en-US" sz="1400" b="1" dirty="0">
              <a:highlight>
                <a:srgbClr val="C0C0C0"/>
              </a:highlight>
              <a:sym typeface="+mn-lt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773988" y="4429125"/>
            <a:ext cx="4635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955F06E-4AB6-4643-8D15-86D39F208C6A}" type="datetime'Da''''''''''i''''''''''''ml''''e''''''''''''''''''''''''r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Daimler</a:t>
            </a:fld>
            <a:endParaRPr lang="en-US" dirty="0"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988300" y="2176463"/>
            <a:ext cx="1144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37B688-BF71-42A2-9C00-7D4BE983B1BD}" type="datetime'''S''ams''u''''ng ''Ele''''c''tr''''on''''''''i''''''''''c''s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Samsung Electronics</a:t>
            </a:fld>
            <a:endParaRPr lang="en-US" dirty="0"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9647238" y="3619500"/>
            <a:ext cx="78581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CE3335D-B900-4ACC-B596-C273FF934B8E}" type="datetime'''''To''''''''''''y''''''''''o''''''ta Mo''''''''t''''o''''r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Toyota Motor</a:t>
            </a:fld>
            <a:endParaRPr lang="en-US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762625" y="4003675"/>
            <a:ext cx="76835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A47AF8-8707-427D-B422-3F87D8ED8167}" type="datetime'''''H''''''on''''''''''''da'''''''''''' ''''''M''''o''to''''r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Honda Motor</a:t>
            </a:fld>
            <a:endParaRPr lang="en-US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381375" y="407035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33F0BE7-87B8-4F3B-9C1D-3CD39BE8DBF7}" type="datetime'''''S''''i''''''''''''''''em''''''''''''''en''''''''s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Siemens</a:t>
            </a:fld>
            <a:endParaRPr lang="en-US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816600" y="4886325"/>
            <a:ext cx="6604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D09B2C3-F265-4BD6-A107-72C0DD66BAE2}" type="datetime'Fo''''''''''''''''''''''rd'''''' M''ot''''''''o''''''''''r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Ford Motor</a:t>
            </a:fld>
            <a:endParaRPr lang="en-US" dirty="0"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352675" y="2300288"/>
            <a:ext cx="12747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B4DC4F2-1F6B-46D8-BA0E-F4E055B3EE53}" type="datetime'Tai''''''''wan ''''Se''mi''''c''''''''''on''d''uc''''t''or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Taiwan Semiconductor</a:t>
            </a:fld>
            <a:endParaRPr lang="en-US" dirty="0"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521325" y="3282950"/>
            <a:ext cx="4460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2326DE-9398-4DF6-9EEF-589ACD2CC3A2}" type="datetime'''''''H''''''''u''''aw''''''''''''''ei''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Huawei</a:t>
            </a:fld>
            <a:endParaRPr lang="en-US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028950" y="4689475"/>
            <a:ext cx="177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B6D115-C5BE-4370-AF10-7E1A6943803E}" type="datetime'''''LG'''''''''''''''''''''''''''''''''">
              <a:rPr lang="en-US" altLang="en-US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LG</a:t>
            </a:fld>
            <a:endParaRPr lang="en-US" dirty="0">
              <a:sym typeface="+mn-lt"/>
            </a:endParaRPr>
          </a:p>
        </p:txBody>
      </p:sp>
      <p:sp>
        <p:nvSpPr>
          <p:cNvPr id="21" name="Oval 20"/>
          <p:cNvSpPr/>
          <p:nvPr>
            <p:custDataLst>
              <p:tags r:id="rId17"/>
            </p:custDataLst>
          </p:nvPr>
        </p:nvSpPr>
        <p:spPr bwMode="auto">
          <a:xfrm>
            <a:off x="9900078" y="1149869"/>
            <a:ext cx="212725" cy="21272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0132539" y="1158169"/>
            <a:ext cx="1141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831" indent="-173831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47663" indent="-177404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09588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88181" indent="-171450" algn="l" defTabSz="685800" rtl="0" eaLnBrk="1" latinLnBrk="0" hangingPunct="1">
              <a:spcBef>
                <a:spcPts val="225"/>
              </a:spcBef>
              <a:spcAft>
                <a:spcPts val="225"/>
              </a:spcAft>
              <a:buFont typeface="Arial" pitchFamily="34" charset="0"/>
              <a:buChar char="–"/>
              <a:defRPr sz="7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dirty="0">
                <a:solidFill>
                  <a:schemeClr val="bg1"/>
                </a:solidFill>
                <a:sym typeface="+mn-lt"/>
              </a:rPr>
              <a:t>Brand Value ($</a:t>
            </a:r>
            <a:r>
              <a:rPr lang="en-US" sz="1200" b="1" dirty="0" err="1">
                <a:solidFill>
                  <a:schemeClr val="bg1"/>
                </a:solidFill>
                <a:sym typeface="+mn-lt"/>
              </a:rPr>
              <a:t>Bn</a:t>
            </a:r>
            <a:r>
              <a:rPr lang="en-US" sz="1200" b="1" dirty="0">
                <a:solidFill>
                  <a:schemeClr val="bg1"/>
                </a:solidFill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216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+mn-lt"/>
              </a:rPr>
              <a:t>Hindalco published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75807" y="6268831"/>
            <a:ext cx="9266775" cy="512971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18 December Hindalco Session - Shiv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6842" y="1556449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($ 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</a:rPr>
              <a:t>Bn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21717"/>
              </p:ext>
            </p:extLst>
          </p:nvPr>
        </p:nvGraphicFramePr>
        <p:xfrm>
          <a:off x="3097206" y="1925781"/>
          <a:ext cx="5957455" cy="2095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015">
                  <a:extLst>
                    <a:ext uri="{9D8B030D-6E8A-4147-A177-3AD203B41FA5}">
                      <a16:colId xmlns:a16="http://schemas.microsoft.com/office/drawing/2014/main" val="3428883903"/>
                    </a:ext>
                  </a:extLst>
                </a:gridCol>
                <a:gridCol w="1903076">
                  <a:extLst>
                    <a:ext uri="{9D8B030D-6E8A-4147-A177-3AD203B41FA5}">
                      <a16:colId xmlns:a16="http://schemas.microsoft.com/office/drawing/2014/main" val="998104546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3014474502"/>
                    </a:ext>
                  </a:extLst>
                </a:gridCol>
              </a:tblGrid>
              <a:tr h="4380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Particulars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Hindalco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effectLst/>
                        </a:rPr>
                        <a:t>Novelis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55014"/>
                  </a:ext>
                </a:extLst>
              </a:tr>
              <a:tr h="6099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effectLst/>
                        </a:rPr>
                        <a:t>Revenue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                                  5.12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                    10.55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133914"/>
                  </a:ext>
                </a:extLst>
              </a:tr>
              <a:tr h="6099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>
                          <a:effectLst/>
                        </a:rPr>
                        <a:t>EBITDA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                                  0.66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                       1.38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849406"/>
                  </a:ext>
                </a:extLst>
              </a:tr>
              <a:tr h="4380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EBITDA Margin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12.92%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13.12%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3968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34631"/>
              </p:ext>
            </p:extLst>
          </p:nvPr>
        </p:nvGraphicFramePr>
        <p:xfrm>
          <a:off x="3107716" y="4172839"/>
          <a:ext cx="5957455" cy="104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015">
                  <a:extLst>
                    <a:ext uri="{9D8B030D-6E8A-4147-A177-3AD203B41FA5}">
                      <a16:colId xmlns:a16="http://schemas.microsoft.com/office/drawing/2014/main" val="18950644"/>
                    </a:ext>
                  </a:extLst>
                </a:gridCol>
                <a:gridCol w="1903076">
                  <a:extLst>
                    <a:ext uri="{9D8B030D-6E8A-4147-A177-3AD203B41FA5}">
                      <a16:colId xmlns:a16="http://schemas.microsoft.com/office/drawing/2014/main" val="1869048324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1719541186"/>
                    </a:ext>
                  </a:extLst>
                </a:gridCol>
              </a:tblGrid>
              <a:tr h="5210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No. of employees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~ 25000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~11000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48989"/>
                  </a:ext>
                </a:extLst>
              </a:tr>
              <a:tr h="5210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none" strike="noStrike" dirty="0">
                          <a:effectLst/>
                        </a:rPr>
                        <a:t>Market </a:t>
                      </a:r>
                      <a:r>
                        <a:rPr lang="en-US" sz="1800" b="1" u="none" strike="noStrike" dirty="0" err="1">
                          <a:effectLst/>
                        </a:rPr>
                        <a:t>Capitalisation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8.0 ($</a:t>
                      </a:r>
                      <a:r>
                        <a:rPr lang="en-US" sz="1800" b="1" u="none" strike="noStrike" dirty="0" err="1">
                          <a:effectLst/>
                        </a:rPr>
                        <a:t>Bn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6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0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1_4HTJi8GbloGRkWoX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QUsjH0wQJ9mGAIRP1i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wt1FqhbFgGmquFDE_2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qQRAWymiqE6DXIas9S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ZtpVnorR.Sr6iDo09C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BOjc8h_RQ8OaVPNaFN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cWr3lZtZJ053GcDxJz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pNH7QT0HYKl8e3p6X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FmKPht1XJLxOfoFpRV2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uOS2P_tz7pwloC8R0J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7pN..lTV12PwrA92Sy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HGIEOLGVCv1xrAIoKA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WjcWIFBnZeUe.uLvjY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WjcWIFBnZeUe.uLvjY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mSavflWbA38AexWtURz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88M6om.XQmb1QyZL1W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fyra9T6ThnMrk03qx2t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zHL4j9E2rJAHi.tjo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tSvu34hu_9coJu0san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e.YWFojFFs2AZ55Ku.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Ypk7psCiFkYa_j3Xj9i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1yMJGu0mJ8rFMIvJMF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slOFul_WASnFMAjimh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JwzlCYsvpHaCN4DCY0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qC84Q4K_mUombB65wZ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X4BQZtKIlrdAblUdraD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AZmDYhT7ZPjcAjm4eM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zwXzhlyIWCzGLvRrX8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2YBCvFkLj5pfQK06Fms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2gKQld0GfZfHDl2fKJ8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JlxrZpFQfA3Gfa.54lX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mSavflWbA38AexWtURz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IorFmTVL2r5pdxSWUs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IcBLYABsM6D1kCI7LrW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EItIpmXZ4Yw8dH3nbo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c0qK9deJYylg47AjTc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mSavflWbA38AexWtURz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s63Wa1dplDUXj1Pag93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VZeAHhlzcTIuMjuOzVW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o0h08ScFF5ibMN_Qbz8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gOGQSb4C7VgytNxNMA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0l97zvUDy4_0Ff9ivo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q8JaT1xpq1Zg7Djf1x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Mu0H8yBP.Pe0ofrb7Ke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tBv3Nc00_xg8Wy8lh3U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V.nDhQFTb4yEbl0ExS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3WpEQ_gQqb3ptJzWAW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nmnWcOAdAqP31J0346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N5pxrLaXm3ulAkM7Kx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wMLWwGkMhsCTz86SKYb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1425</Words>
  <Application>Microsoft Macintosh PowerPoint</Application>
  <PresentationFormat>Widescreen</PresentationFormat>
  <Paragraphs>571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Wingdings</vt:lpstr>
      <vt:lpstr>Office Theme</vt:lpstr>
      <vt:lpstr>think-cell Slide</vt:lpstr>
      <vt:lpstr>Lessons from Excellent Manufacturing Companies</vt:lpstr>
      <vt:lpstr>Structure</vt:lpstr>
      <vt:lpstr>Some general observations to start with</vt:lpstr>
      <vt:lpstr>The Global Manufacturing  Ladder</vt:lpstr>
      <vt:lpstr>The Global Manufacturing Excellence footprint</vt:lpstr>
      <vt:lpstr>The Global Manufacturing Thought leadership</vt:lpstr>
      <vt:lpstr>The Global Manufacturing people angle</vt:lpstr>
      <vt:lpstr>Revenue v/s Market Value v/s Brand Value</vt:lpstr>
      <vt:lpstr>Hindalco published data</vt:lpstr>
      <vt:lpstr>Value Drivers</vt:lpstr>
      <vt:lpstr>PowerPoint Presentation</vt:lpstr>
      <vt:lpstr>Tangible and intangible assets</vt:lpstr>
      <vt:lpstr>Minimum Wage/hour</vt:lpstr>
      <vt:lpstr>The first Industrial robot was in a GM plant - 1961</vt:lpstr>
      <vt:lpstr>There were 435,000 robots in 2018, of which Industrial robots were 3,80,000  By 2025, we will have a minimum of 1.3 million robots</vt:lpstr>
      <vt:lpstr>Total Industrial Robots 380,000  China : 100-120 k Korea : 50-55 k USA : 40-45 k Germany: 26 k Italy : 9 – 10 k</vt:lpstr>
      <vt:lpstr>Role of brand</vt:lpstr>
      <vt:lpstr>Brand Spend</vt:lpstr>
      <vt:lpstr>R and D Spend</vt:lpstr>
      <vt:lpstr>Trust = Great Citizen + sustainable + Transparent</vt:lpstr>
      <vt:lpstr>Does manufacturing culture have a perception problem or a reality challenge?</vt:lpstr>
      <vt:lpstr>Culture has to change/evolve, nothing in your culture tells you how to.</vt:lpstr>
      <vt:lpstr>Summary</vt:lpstr>
      <vt:lpstr>Top Companies: Brand Value | Number of Employees</vt:lpstr>
      <vt:lpstr>Top Companies: Brand Value | Number of Employees</vt:lpstr>
      <vt:lpstr>Top Manufacturing Companies</vt:lpstr>
      <vt:lpstr>Revenue v/s Market Value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Excellent Manufacturing Companies</dc:title>
  <dc:creator>Shiv Shivakumar</dc:creator>
  <cp:lastModifiedBy>Shiv Shivakumar</cp:lastModifiedBy>
  <cp:revision>57</cp:revision>
  <dcterms:created xsi:type="dcterms:W3CDTF">2020-12-13T12:55:03Z</dcterms:created>
  <dcterms:modified xsi:type="dcterms:W3CDTF">2021-01-13T09:37:40Z</dcterms:modified>
</cp:coreProperties>
</file>