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9" r:id="rId6"/>
    <p:sldId id="270" r:id="rId7"/>
    <p:sldId id="261" r:id="rId8"/>
    <p:sldId id="265" r:id="rId9"/>
    <p:sldId id="262" r:id="rId10"/>
    <p:sldId id="263" r:id="rId11"/>
    <p:sldId id="264" r:id="rId12"/>
    <p:sldId id="266" r:id="rId13"/>
    <p:sldId id="271" r:id="rId14"/>
    <p:sldId id="272" r:id="rId15"/>
    <p:sldId id="273" r:id="rId16"/>
    <p:sldId id="275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1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A1C9-5C4F-2546-8D7D-62EED89DC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25420-0F5F-8E44-951E-24D3B409D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93692-E43D-4341-B93F-0B20262E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43B-A9CF-A144-938D-4FF538657660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1B49F-ADB4-D24A-A483-04B49382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C62EA-8058-C74E-9896-FC292B83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01EB-1EAD-9847-BC94-166D5E6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6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44F3-B4FE-7940-8B99-CC991A86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9A0C1-A824-FE4F-864A-BA3BBFF74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B59D-E03E-564C-A781-03B4DC1E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43B-A9CF-A144-938D-4FF538657660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E1CE4-4CAD-DD4E-B251-01F9B2ED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B80DF-EBA5-104D-8C70-E5C23A48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01EB-1EAD-9847-BC94-166D5E6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0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8B9BF3-E9FC-1E4C-B528-8F8B8FF3F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E299D-0B9D-8C42-BE22-F95AE8037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0A70C-B920-A243-B1A0-00BEF13F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43B-A9CF-A144-938D-4FF538657660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6E270-FCB6-7043-B119-5E7C61C8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9C3CB-19C9-4748-9F2B-E118CC6A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01EB-1EAD-9847-BC94-166D5E6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8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AA9E-63FD-F742-BF80-BA10A4DC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091F-6DE0-2842-8E33-EBFB81E8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7C544-15CA-F64C-8825-5E0BBCA3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43B-A9CF-A144-938D-4FF538657660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1E5A6-0B17-8843-8652-2290DE19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91300-FA09-D14B-AD49-99D7F4A8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01EB-1EAD-9847-BC94-166D5E6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6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6060-D5C1-274A-A466-613C7986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E291A-2911-FB40-A46A-F1F6F11D3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A5216-AA1F-A545-8571-94D4A511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43B-A9CF-A144-938D-4FF538657660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2A33B-9583-0F42-B93A-7939512A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4D638-CB52-8C46-8818-2BB33E7E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01EB-1EAD-9847-BC94-166D5E6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0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75EE-36CF-4447-A076-79B2C24C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73EED-BF23-0E44-8583-4528F0608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60651-F4E8-A648-9BCB-3A3C5283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33526-F2A9-D249-B588-A58F5942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43B-A9CF-A144-938D-4FF538657660}" type="datetimeFigureOut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36E56-8922-4B49-829E-F2ED2F1A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0EB7A-D0EF-734B-8AAA-A3494030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01EB-1EAD-9847-BC94-166D5E6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5D3A-00BB-8749-950E-2B95DEE5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CA06F-1BEF-224F-B11C-A488B2D9F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4E57F-D759-764F-9ABA-A4B92166A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59570-4E32-804B-A02A-7126B33B8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2F020A-8F44-2C4D-BB1B-87BE1905B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98FED8-B2D4-0F43-80FF-DFC4657D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43B-A9CF-A144-938D-4FF538657660}" type="datetimeFigureOut">
              <a:rPr lang="en-US" smtClean="0"/>
              <a:t>8/3/21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E983E-ADBB-BB4F-99E0-5F6376CE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B9E05-E86C-ED4E-9683-7E03B256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01EB-1EAD-9847-BC94-166D5E6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3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E12A-03D1-F242-A33C-4AD2D2AF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EC0F5-1037-6F4E-B323-4FFEE910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43B-A9CF-A144-938D-4FF538657660}" type="datetimeFigureOut">
              <a:rPr lang="en-US" smtClean="0"/>
              <a:t>8/3/21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16EB9-5BA4-B64E-97BD-AB424DE2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B5BF1-AA55-0F43-9592-F0E7EFDE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01EB-1EAD-9847-BC94-166D5E6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0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3540E-971E-6145-A0F7-EB009E1D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43B-A9CF-A144-938D-4FF538657660}" type="datetimeFigureOut">
              <a:rPr lang="en-US" smtClean="0"/>
              <a:t>8/3/21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798EC-B35B-DC41-BE37-6338C1FD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12D3E-A9D1-8C41-A429-DC0A4F14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01EB-1EAD-9847-BC94-166D5E6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3405-C2E4-1144-A8C9-8A01743CD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33AC7-6F5F-3842-959C-A8F0E15D7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78C2A-59EA-6B44-AA0F-730A13AFD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C02F8-211C-0A40-ADEA-4F5D86B1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43B-A9CF-A144-938D-4FF538657660}" type="datetimeFigureOut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1396E-B7CE-5D4E-BD30-65B563C3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E3CCA-A0D2-684E-9974-30796B78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01EB-1EAD-9847-BC94-166D5E6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78AA-9DA8-694C-A5B3-D9841460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935E1-E90B-C245-9BDB-C11728C2D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5C00C-0281-9E40-A0DC-0A56B8EA4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4FAB5-74F2-E349-9727-BD795161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43B-A9CF-A144-938D-4FF538657660}" type="datetimeFigureOut">
              <a:rPr lang="en-US" smtClean="0"/>
              <a:t>8/3/21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92377-F14A-884F-998F-DB80E780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88E4B-728D-1148-BB30-20A9C94C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01EB-1EAD-9847-BC94-166D5E6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9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4E332-F4D6-8840-A686-268A5C40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B5A96-54EA-0A4C-8311-214BAC93F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4CFA-281A-DB43-85B7-EB1A52B4A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9B43B-A9CF-A144-938D-4FF538657660}" type="datetimeFigureOut">
              <a:rPr lang="en-US" smtClean="0"/>
              <a:t>8/3/21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7DFDD-66C9-554C-805C-7659AE23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2BFB4-2DAB-474C-9924-36C79CA7F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01EB-1EAD-9847-BC94-166D5E6C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2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A0CB5A-B085-5947-999A-F6FD25B10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274"/>
            <a:ext cx="12192000" cy="6816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35345-85AD-DE40-ADA1-55A602D1E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59" y="41274"/>
            <a:ext cx="10085997" cy="124382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+mn-lt"/>
              </a:rPr>
              <a:t>Agility for Exponential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0B04-1200-B745-B3E9-D7A06D071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462" y="6361114"/>
            <a:ext cx="9144000" cy="455612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Bridgestone leadership session | August 04, 2021 | Shiv - ABG</a:t>
            </a:r>
          </a:p>
        </p:txBody>
      </p:sp>
    </p:spTree>
    <p:extLst>
      <p:ext uri="{BB962C8B-B14F-4D97-AF65-F5344CB8AC3E}">
        <p14:creationId xmlns:p14="http://schemas.microsoft.com/office/powerpoint/2010/main" val="230886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0D6B96-68BF-F34E-A9C5-36AB00E2C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7F1801-643B-1543-AFDD-F9C250A8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161" y="1171949"/>
            <a:ext cx="4717677" cy="601129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Consumers want the range, breadth , convenience of Amazon, the accuracy of Google, the personalization of Netflix, the user experience of Apple, the customer orientation of Singapore Airlines.</a:t>
            </a:r>
          </a:p>
        </p:txBody>
      </p:sp>
    </p:spTree>
    <p:extLst>
      <p:ext uri="{BB962C8B-B14F-4D97-AF65-F5344CB8AC3E}">
        <p14:creationId xmlns:p14="http://schemas.microsoft.com/office/powerpoint/2010/main" val="61747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67C88-DC69-ED4E-AF03-D4DA5B8DD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60A553-1F01-3143-9F21-7B76E92F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603567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Product + Service + Education + Interesting Content is the foundation now.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Business Model Innovation is key to agility</a:t>
            </a:r>
          </a:p>
        </p:txBody>
      </p:sp>
    </p:spTree>
    <p:extLst>
      <p:ext uri="{BB962C8B-B14F-4D97-AF65-F5344CB8AC3E}">
        <p14:creationId xmlns:p14="http://schemas.microsoft.com/office/powerpoint/2010/main" val="351504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4C70B0-8001-E448-9FD7-D431C7CEA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5F4A7-94E4-3F4A-B9FF-71297288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6. The employee is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D9B6F-957E-7F4D-A7D4-1406E15F8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4805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b="1" dirty="0"/>
              <a:t>Employees are volunteers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b="1" dirty="0"/>
              <a:t>They are brands in their own 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b="1" dirty="0"/>
              <a:t>They are like consumers – experiment with their careers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b="1" dirty="0"/>
              <a:t>What CV value am I getting from my boss and company is key?</a:t>
            </a:r>
          </a:p>
          <a:p>
            <a:pPr marL="514350" indent="-514350">
              <a:buFont typeface="+mj-lt"/>
              <a:buAutoNum type="arabicPeriod"/>
            </a:pP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324676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AD96F-73AB-8A4B-8E83-765CADFCE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C671D1-9012-6045-B3CF-2BCC8899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04" y="1346744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The culture you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D187D-2856-0645-B269-AC515DB76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04" y="258101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Do people compete in a team?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Do teams compete with each other?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Do your people set up conflicts amongst customers?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Are teams insightful?</a:t>
            </a:r>
          </a:p>
        </p:txBody>
      </p:sp>
    </p:spTree>
    <p:extLst>
      <p:ext uri="{BB962C8B-B14F-4D97-AF65-F5344CB8AC3E}">
        <p14:creationId xmlns:p14="http://schemas.microsoft.com/office/powerpoint/2010/main" val="192031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E62D5E-7CE8-CE47-95CE-C5E593C73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7B4008-0A06-FE4D-AF04-E15756E6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57928" cy="601129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How many managers have the C E O mindset?</a:t>
            </a:r>
          </a:p>
        </p:txBody>
      </p:sp>
    </p:spTree>
    <p:extLst>
      <p:ext uri="{BB962C8B-B14F-4D97-AF65-F5344CB8AC3E}">
        <p14:creationId xmlns:p14="http://schemas.microsoft.com/office/powerpoint/2010/main" val="328442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16169-3F1F-BC41-B661-34AC6BD7F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7B4008-0A06-FE4D-AF04-E15756E6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093"/>
            <a:ext cx="10515600" cy="988187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n-lt"/>
              </a:rPr>
              <a:t>C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ollaborate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…….. </a:t>
            </a:r>
            <a:r>
              <a:rPr lang="en-US" sz="6000" b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xecute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……..</a:t>
            </a:r>
            <a:r>
              <a:rPr lang="en-US" sz="6000" b="1" dirty="0">
                <a:solidFill>
                  <a:schemeClr val="bg1"/>
                </a:solidFill>
                <a:latin typeface="+mn-lt"/>
              </a:rPr>
              <a:t>O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wn</a:t>
            </a:r>
          </a:p>
        </p:txBody>
      </p:sp>
    </p:spTree>
    <p:extLst>
      <p:ext uri="{BB962C8B-B14F-4D97-AF65-F5344CB8AC3E}">
        <p14:creationId xmlns:p14="http://schemas.microsoft.com/office/powerpoint/2010/main" val="71562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C3CF6-C5FA-814C-8FC3-55C49711D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376" y="0"/>
            <a:ext cx="5655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7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DAFA-B941-4242-96E3-FA4A8D1C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9099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6748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9296-6311-5D46-ADD4-2261A761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252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Hope all of you and the family are safe, healthy and confident.</a:t>
            </a:r>
          </a:p>
        </p:txBody>
      </p:sp>
    </p:spTree>
    <p:extLst>
      <p:ext uri="{BB962C8B-B14F-4D97-AF65-F5344CB8AC3E}">
        <p14:creationId xmlns:p14="http://schemas.microsoft.com/office/powerpoint/2010/main" val="147670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FFEE0-7B47-8146-9CF3-99B1ED475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818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D29296-6311-5D46-ADD4-2261A761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288" y="365125"/>
            <a:ext cx="6767512" cy="5962523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+mn-lt"/>
              </a:rPr>
              <a:t>Congratulations on your transformation journey. Good to Great is an ongoing journey because good and great in an industry and business is never constant.</a:t>
            </a:r>
          </a:p>
        </p:txBody>
      </p:sp>
    </p:spTree>
    <p:extLst>
      <p:ext uri="{BB962C8B-B14F-4D97-AF65-F5344CB8AC3E}">
        <p14:creationId xmlns:p14="http://schemas.microsoft.com/office/powerpoint/2010/main" val="203939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F5F629-0F0A-7543-AB70-48D12BD23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05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D29296-6311-5D46-ADD4-2261A761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5887720" cy="596252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What does the future look like to drive exponential growth?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rgbClr val="FFFF00"/>
                </a:solidFill>
                <a:latin typeface="+mn-lt"/>
              </a:rPr>
              <a:t>6 aspects to think about</a:t>
            </a:r>
          </a:p>
        </p:txBody>
      </p:sp>
    </p:spTree>
    <p:extLst>
      <p:ext uri="{BB962C8B-B14F-4D97-AF65-F5344CB8AC3E}">
        <p14:creationId xmlns:p14="http://schemas.microsoft.com/office/powerpoint/2010/main" val="165684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94E144-CF23-254B-89CC-1C0E58EB3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BB8B1C-36FD-F545-94F4-6357398E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2594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1. Ambition &gt;&gt;&gt; Resources</a:t>
            </a:r>
          </a:p>
        </p:txBody>
      </p:sp>
    </p:spTree>
    <p:extLst>
      <p:ext uri="{BB962C8B-B14F-4D97-AF65-F5344CB8AC3E}">
        <p14:creationId xmlns:p14="http://schemas.microsoft.com/office/powerpoint/2010/main" val="143192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A611-FA44-3348-B16A-258007B8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753763"/>
            <a:ext cx="11883081" cy="155695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2. Strategy and Execution different but in sync </a:t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41E26C-65D3-1F4F-88E2-DE3183411B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953286"/>
              </p:ext>
            </p:extLst>
          </p:nvPr>
        </p:nvGraphicFramePr>
        <p:xfrm>
          <a:off x="838200" y="3226816"/>
          <a:ext cx="10515600" cy="1653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304">
                  <a:extLst>
                    <a:ext uri="{9D8B030D-6E8A-4147-A177-3AD203B41FA5}">
                      <a16:colId xmlns:a16="http://schemas.microsoft.com/office/drawing/2014/main" val="1234916838"/>
                    </a:ext>
                  </a:extLst>
                </a:gridCol>
                <a:gridCol w="8464296">
                  <a:extLst>
                    <a:ext uri="{9D8B030D-6E8A-4147-A177-3AD203B41FA5}">
                      <a16:colId xmlns:a16="http://schemas.microsoft.com/office/drawing/2014/main" val="1428164984"/>
                    </a:ext>
                  </a:extLst>
                </a:gridCol>
              </a:tblGrid>
              <a:tr h="6934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Strategy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Is Core, Digital strategy, Community, Ecology, Ecosystem Partnerships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697344"/>
                  </a:ext>
                </a:extLst>
              </a:tr>
              <a:tr h="83053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Execution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Collaboration,Communication</a:t>
                      </a:r>
                      <a:r>
                        <a:rPr lang="en-US" sz="2400" b="1" dirty="0"/>
                        <a:t>, Alignment, Ecosystem </a:t>
                      </a:r>
                      <a:r>
                        <a:rPr lang="en-US" sz="2400" b="1" dirty="0" err="1"/>
                        <a:t>dependencies,Learning</a:t>
                      </a:r>
                      <a:r>
                        <a:rPr lang="en-US" sz="2400" b="1" dirty="0"/>
                        <a:t> by doing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98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3707F3-A333-B046-B12E-6D3C93C32882}"/>
              </a:ext>
            </a:extLst>
          </p:cNvPr>
          <p:cNvSpPr txBox="1"/>
          <p:nvPr/>
        </p:nvSpPr>
        <p:spPr>
          <a:xfrm>
            <a:off x="4670858" y="5647038"/>
            <a:ext cx="274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Agility in both is important</a:t>
            </a:r>
          </a:p>
        </p:txBody>
      </p:sp>
    </p:spTree>
    <p:extLst>
      <p:ext uri="{BB962C8B-B14F-4D97-AF65-F5344CB8AC3E}">
        <p14:creationId xmlns:p14="http://schemas.microsoft.com/office/powerpoint/2010/main" val="286452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F92ED-7A7A-3E42-B5C8-EE7BF3E85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0"/>
            <a:ext cx="12192000" cy="684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89521-80A9-C648-8977-1B31B6E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3. Role of Government increasing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36A6B-9D14-B34F-BAC2-D18839487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b="1" dirty="0">
                <a:solidFill>
                  <a:schemeClr val="bg1"/>
                </a:solidFill>
              </a:rPr>
              <a:t>Pandemic and health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b="1" dirty="0">
                <a:solidFill>
                  <a:schemeClr val="bg1"/>
                </a:solidFill>
              </a:rPr>
              <a:t>Stimulus, capitalism plus socialism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b="1" dirty="0">
                <a:solidFill>
                  <a:schemeClr val="bg1"/>
                </a:solidFill>
              </a:rPr>
              <a:t>Unemployment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b="1" dirty="0">
                <a:solidFill>
                  <a:schemeClr val="bg1"/>
                </a:solidFill>
              </a:rPr>
              <a:t>Trade and tariff barriers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b="1" dirty="0">
                <a:solidFill>
                  <a:schemeClr val="bg1"/>
                </a:solidFill>
              </a:rPr>
              <a:t>Ecology  - Green </a:t>
            </a:r>
            <a:r>
              <a:rPr lang="en-US" sz="3400" b="1" dirty="0" err="1">
                <a:solidFill>
                  <a:schemeClr val="bg1"/>
                </a:solidFill>
              </a:rPr>
              <a:t>etc</a:t>
            </a:r>
            <a:endParaRPr lang="en-US" sz="3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7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95795-02B4-B547-85E2-77EA4C43F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812"/>
            <a:ext cx="12234332" cy="6881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1E7FDE-EC61-714B-A92E-2BBF3B51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4. Digital June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6322-630B-5B4F-9B96-D7E777CA9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5.27 billion phones</a:t>
            </a:r>
          </a:p>
          <a:p>
            <a:r>
              <a:rPr lang="en-US" sz="3400" b="1" dirty="0">
                <a:solidFill>
                  <a:schemeClr val="bg1"/>
                </a:solidFill>
              </a:rPr>
              <a:t>4.8 billion use internet</a:t>
            </a:r>
          </a:p>
          <a:p>
            <a:r>
              <a:rPr lang="en-US" sz="3400" b="1" dirty="0">
                <a:solidFill>
                  <a:schemeClr val="bg1"/>
                </a:solidFill>
              </a:rPr>
              <a:t>4.48 billion use social media</a:t>
            </a:r>
          </a:p>
          <a:p>
            <a:r>
              <a:rPr lang="en-US" sz="3400" b="1" dirty="0">
                <a:solidFill>
                  <a:schemeClr val="bg1"/>
                </a:solidFill>
              </a:rPr>
              <a:t>Spend 2 </a:t>
            </a:r>
            <a:r>
              <a:rPr lang="en-US" sz="3400" b="1" dirty="0" err="1">
                <a:solidFill>
                  <a:schemeClr val="bg1"/>
                </a:solidFill>
              </a:rPr>
              <a:t>hrs</a:t>
            </a:r>
            <a:r>
              <a:rPr lang="en-US" sz="3400" b="1" dirty="0">
                <a:solidFill>
                  <a:schemeClr val="bg1"/>
                </a:solidFill>
              </a:rPr>
              <a:t> 24 mts every day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91475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2AB764-2D17-0B43-9156-E5E8C88F2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65DA0-68D9-5744-A15B-801B338B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582" y="365125"/>
            <a:ext cx="6243918" cy="13255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5. Consumers changing faster than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AED5-1CA3-2F45-8252-33C97B262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825625"/>
            <a:ext cx="561190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400" b="1" dirty="0"/>
          </a:p>
          <a:p>
            <a:pPr marL="514350" indent="-514350">
              <a:buFont typeface="+mj-lt"/>
              <a:buAutoNum type="arabicPeriod"/>
            </a:pPr>
            <a:r>
              <a:rPr lang="en-US" sz="3400" b="1" dirty="0"/>
              <a:t>Digital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b="1" dirty="0"/>
              <a:t>Role of brands changing, no longer in awe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b="1" dirty="0"/>
              <a:t>Want frictionless experiences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b="1" dirty="0"/>
              <a:t>Payment options changing</a:t>
            </a:r>
          </a:p>
        </p:txBody>
      </p:sp>
    </p:spTree>
    <p:extLst>
      <p:ext uri="{BB962C8B-B14F-4D97-AF65-F5344CB8AC3E}">
        <p14:creationId xmlns:p14="http://schemas.microsoft.com/office/powerpoint/2010/main" val="93295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335</Words>
  <Application>Microsoft Macintosh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Agility for Exponential Growth</vt:lpstr>
      <vt:lpstr>Hope all of you and the family are safe, healthy and confident.</vt:lpstr>
      <vt:lpstr>Congratulations on your transformation journey. Good to Great is an ongoing journey because good and great in an industry and business is never constant.</vt:lpstr>
      <vt:lpstr>What does the future look like to drive exponential growth?  6 aspects to think about</vt:lpstr>
      <vt:lpstr>1. Ambition &gt;&gt;&gt; Resources</vt:lpstr>
      <vt:lpstr>2. Strategy and Execution different but in sync  </vt:lpstr>
      <vt:lpstr>3. Role of Government increasing</vt:lpstr>
      <vt:lpstr>4. Digital June 2021</vt:lpstr>
      <vt:lpstr>5. Consumers changing faster than companies</vt:lpstr>
      <vt:lpstr>Consumers want the range, breadth , convenience of Amazon, the accuracy of Google, the personalization of Netflix, the user experience of Apple, the customer orientation of Singapore Airlines.</vt:lpstr>
      <vt:lpstr>Product + Service + Education + Interesting Content is the foundation now.  Business Model Innovation is key to agility</vt:lpstr>
      <vt:lpstr>6. The employee is changing</vt:lpstr>
      <vt:lpstr>The culture you have</vt:lpstr>
      <vt:lpstr>How many managers have the C E O mindset?</vt:lpstr>
      <vt:lpstr>Collaborate…….. Execute……..Own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Powering the Future</dc:title>
  <dc:creator>Shiv Shivakumar</dc:creator>
  <cp:lastModifiedBy>Shiv Shivakumar</cp:lastModifiedBy>
  <cp:revision>16</cp:revision>
  <dcterms:created xsi:type="dcterms:W3CDTF">2021-07-31T14:58:06Z</dcterms:created>
  <dcterms:modified xsi:type="dcterms:W3CDTF">2021-08-03T12:05:56Z</dcterms:modified>
</cp:coreProperties>
</file>